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12" r:id="rId4"/>
    <p:sldId id="325" r:id="rId5"/>
    <p:sldId id="313" r:id="rId6"/>
    <p:sldId id="314" r:id="rId7"/>
    <p:sldId id="327" r:id="rId8"/>
    <p:sldId id="316" r:id="rId9"/>
    <p:sldId id="326" r:id="rId10"/>
    <p:sldId id="318" r:id="rId11"/>
    <p:sldId id="323" r:id="rId12"/>
    <p:sldId id="319" r:id="rId13"/>
    <p:sldId id="321" r:id="rId14"/>
    <p:sldId id="322" r:id="rId15"/>
    <p:sldId id="310" r:id="rId16"/>
  </p:sldIdLst>
  <p:sldSz cx="9144000" cy="6858000" type="screen4x3"/>
  <p:notesSz cx="7315200" cy="9601200"/>
  <p:embeddedFontLst>
    <p:embeddedFont>
      <p:font typeface="Franklin Gothic Demi" pitchFamily="34" charset="0"/>
      <p:regular r:id="rId19"/>
      <p:italic r:id="rId20"/>
    </p:embeddedFont>
    <p:embeddedFont>
      <p:font typeface="新細明體" charset="-120"/>
      <p:regular r:id="rId21"/>
    </p:embeddedFont>
    <p:embeddedFont>
      <p:font typeface="Arial Black" pitchFamily="34" charset="0"/>
      <p:bold r:id="rId22"/>
    </p:embeddedFont>
    <p:embeddedFont>
      <p:font typeface="Franklin Gothic Book" pitchFamily="34" charset="0"/>
      <p:regular r:id="rId23"/>
      <p:italic r:id="rId24"/>
    </p:embeddedFont>
    <p:embeddedFont>
      <p:font typeface="Verdana" pitchFamily="34" charset="0"/>
      <p:regular r:id="rId25"/>
      <p:bold r:id="rId26"/>
      <p:italic r:id="rId27"/>
      <p:boldItalic r:id="rId28"/>
    </p:embeddedFont>
  </p:embeddedFontLst>
  <p:custDataLst>
    <p:tags r:id="rId29"/>
  </p:custDataLst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FF00"/>
    <a:srgbClr val="FF6600"/>
    <a:srgbClr val="FF9933"/>
    <a:srgbClr val="3366CC"/>
    <a:srgbClr val="003399"/>
    <a:srgbClr val="0066CC"/>
    <a:srgbClr val="0066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1" autoAdjust="0"/>
    <p:restoredTop sz="94604" autoAdjust="0"/>
  </p:normalViewPr>
  <p:slideViewPr>
    <p:cSldViewPr snapToGrid="0">
      <p:cViewPr varScale="1">
        <p:scale>
          <a:sx n="74" d="100"/>
          <a:sy n="74" d="100"/>
        </p:scale>
        <p:origin x="-10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836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DBC60DFB-7A64-43D9-8149-940B026BA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6DA5AE18-1C29-4904-8D23-62339E0EBE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4CFD1-A270-461D-BDE2-819356FF332E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622FC4A7-E341-461C-AE48-CD93445CA7B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82F6C-1D91-47B9-91DD-6B54B5D3A1A6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4726F9F0-B76F-45F9-8B88-513D8D63B04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80EB-A0E8-4DFC-84E0-1ADACEF6778B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D517C2CA-18E3-4AE1-9255-5538C1D6433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B4FA9-5F51-4B70-BA00-DBC25371941F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2057B6E9-446E-48E1-9967-1AD2C03D9A3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B9E39-F1E2-4B80-81C6-92B760F65A75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AC0C6002-9F81-4F92-ACF2-64902826965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D34BB-34B4-4560-B74A-612F67717303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576D83AA-38D4-4CF2-B1DF-0D8E0B229D5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35A98-BB29-4F8E-9B4A-7A0CCE22B19D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6E6C2618-5352-429E-9678-27D7FED853B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6909-D0EB-4D1F-936B-91EDA692AC99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0FF93B31-6946-4488-A539-6699C7C191F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E1E4B-D09D-4D91-9D77-BCA78A899128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295EC4E1-A4CD-40FC-8CEC-447CA4B2FB2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99832-D94D-4CF9-B8BA-5CFDCD4F27A7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F1E9664C-6273-4731-929E-1C4079AA3D0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A08E7-2E8E-41C1-9ADF-79F0D81A5F96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DD8857A8-7E72-40A0-BC24-5AB56885A22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5943600"/>
            <a:ext cx="129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CFEAFEB9-161E-4C0C-A739-F082E3619130}" type="datetime1">
              <a:rPr lang="en-US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8600" y="594360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Page </a:t>
            </a:r>
            <a:fld id="{26865531-3B91-4E1A-96BC-A3650DCFE27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3366CC"/>
          </a:solidFill>
          <a:latin typeface="Franklin Gothic Dem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576263"/>
            <a:ext cx="7569200" cy="1651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66CC"/>
                </a:solidFill>
                <a:ea typeface="宋体" pitchFamily="2" charset="-122"/>
              </a:rPr>
              <a:t>Expert Team on Climate Change Detection and Indices (ETCCDI)</a:t>
            </a:r>
            <a:endParaRPr lang="en-US" altLang="zh-TW" dirty="0" smtClean="0">
              <a:solidFill>
                <a:srgbClr val="0066CC"/>
              </a:solidFill>
              <a:ea typeface="宋体" pitchFamily="2" charset="-122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97013" y="3071813"/>
            <a:ext cx="5032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CN" sz="3600" dirty="0"/>
              <a:t>Xuebin</a:t>
            </a:r>
            <a:r>
              <a:rPr kumimoji="0" lang="en-US" altLang="zh-CN" sz="3600" dirty="0"/>
              <a:t> Zhang</a:t>
            </a:r>
          </a:p>
          <a:p>
            <a:r>
              <a:rPr kumimoji="0" lang="en-US" altLang="zh-CN" sz="2400" dirty="0"/>
              <a:t>Climate Research Division </a:t>
            </a:r>
          </a:p>
          <a:p>
            <a:r>
              <a:rPr kumimoji="0" lang="en-US" altLang="zh-CN" sz="2400" dirty="0"/>
              <a:t>Science and Technology Branch</a:t>
            </a:r>
          </a:p>
          <a:p>
            <a:endParaRPr kumimoji="0" lang="en-US" altLang="zh-TW" sz="2400" dirty="0"/>
          </a:p>
          <a:p>
            <a:r>
              <a:rPr kumimoji="0" lang="en-US" altLang="zh-TW" sz="3600" dirty="0"/>
              <a:t>Albert Klein Tank</a:t>
            </a:r>
          </a:p>
          <a:p>
            <a:r>
              <a:rPr kumimoji="0" lang="en-US" altLang="zh-TW" sz="2400" dirty="0"/>
              <a:t>KNMI</a:t>
            </a:r>
          </a:p>
        </p:txBody>
      </p:sp>
      <p:sp>
        <p:nvSpPr>
          <p:cNvPr id="2052" name="Rectangle 19"/>
          <p:cNvSpPr>
            <a:spLocks noChangeArrowheads="1"/>
          </p:cNvSpPr>
          <p:nvPr/>
        </p:nvSpPr>
        <p:spPr bwMode="auto">
          <a:xfrm>
            <a:off x="0" y="-39688"/>
            <a:ext cx="23701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zh-TW" sz="2200" dirty="0">
                <a:solidFill>
                  <a:schemeClr val="bg1"/>
                </a:solidFill>
                <a:latin typeface="Arial Black" pitchFamily="34" charset="0"/>
              </a:rPr>
              <a:t>www.ec.gc.ca</a:t>
            </a:r>
          </a:p>
        </p:txBody>
      </p:sp>
      <p:pic>
        <p:nvPicPr>
          <p:cNvPr id="2053" name="Picture 20" descr="ec_logo_e_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361113"/>
            <a:ext cx="2405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1" descr="wordmark_b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6000" y="6221413"/>
            <a:ext cx="15367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22"/>
          <p:cNvSpPr txBox="1">
            <a:spLocks noChangeArrowheads="1"/>
          </p:cNvSpPr>
          <p:nvPr/>
        </p:nvSpPr>
        <p:spPr bwMode="auto">
          <a:xfrm>
            <a:off x="2481263" y="100013"/>
            <a:ext cx="6450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CLIVAR SSG-18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Detection and attribution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4" y="1371599"/>
            <a:ext cx="9102435" cy="4977685"/>
          </a:xfrm>
          <a:solidFill>
            <a:srgbClr val="FFFF00"/>
          </a:solidFill>
        </p:spPr>
        <p:txBody>
          <a:bodyPr/>
          <a:lstStyle/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dirty="0" smtClean="0"/>
              <a:t>Closely linked with IDAG </a:t>
            </a:r>
          </a:p>
          <a:p>
            <a:pPr marL="665163" lvl="1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dirty="0" smtClean="0"/>
              <a:t>Stott et al. 2010 WIREs review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dirty="0" smtClean="0"/>
              <a:t>New detection work still based on CMIP3 models</a:t>
            </a:r>
          </a:p>
          <a:p>
            <a:pPr marL="665163" lvl="1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dirty="0" smtClean="0"/>
              <a:t>Extreme precipitation (Min et al. 2011 </a:t>
            </a:r>
            <a:r>
              <a:rPr lang="en-US" dirty="0" smtClean="0"/>
              <a:t>NH, </a:t>
            </a:r>
            <a:r>
              <a:rPr lang="en-US" dirty="0" smtClean="0"/>
              <a:t>Pall et al. 2011 event attribution)</a:t>
            </a:r>
          </a:p>
          <a:p>
            <a:pPr marL="665163" lvl="1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dirty="0" smtClean="0"/>
              <a:t>Extreme temperature (</a:t>
            </a:r>
            <a:r>
              <a:rPr lang="en-US" dirty="0" smtClean="0"/>
              <a:t>Zwiers</a:t>
            </a:r>
            <a:r>
              <a:rPr lang="en-US" dirty="0" smtClean="0"/>
              <a:t> et al. 2011, global and regional) 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dirty="0" smtClean="0"/>
              <a:t>Anticipate large influx of CMIP5 based </a:t>
            </a:r>
            <a:r>
              <a:rPr lang="en-US" dirty="0" smtClean="0"/>
              <a:t>d&amp;a</a:t>
            </a:r>
            <a:r>
              <a:rPr lang="en-US" dirty="0" smtClean="0"/>
              <a:t> papers and near-term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ETCCDI </a:t>
            </a:r>
            <a:r>
              <a:rPr lang="en-US" dirty="0" smtClean="0"/>
              <a:t>Work plan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B4FA9-5F51-4B70-BA00-DBC25371941F}" type="datetime1">
              <a:rPr lang="en-US" smtClean="0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Page </a:t>
            </a:r>
            <a:fld id="{2057B6E9-446E-48E1-9967-1AD2C03D9A3B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" y="1266617"/>
            <a:ext cx="9135026" cy="5514109"/>
          </a:xfrm>
          <a:solidFill>
            <a:srgbClr val="FFFF00"/>
          </a:solidFill>
        </p:spPr>
        <p:txBody>
          <a:bodyPr/>
          <a:lstStyle/>
          <a:p>
            <a:r>
              <a:rPr lang="en-US" sz="2800" dirty="0" smtClean="0"/>
              <a:t>Updating  </a:t>
            </a:r>
            <a:r>
              <a:rPr lang="en-US" sz="2800" dirty="0" smtClean="0"/>
              <a:t>HadEX</a:t>
            </a:r>
            <a:endParaRPr lang="en-US" sz="2800" dirty="0" smtClean="0"/>
          </a:p>
          <a:p>
            <a:pPr lvl="1"/>
            <a:r>
              <a:rPr lang="en-US" sz="2400" dirty="0" smtClean="0"/>
              <a:t>Supported by ARC Linkage project (UNSW, Had, NCDC, EC)</a:t>
            </a:r>
          </a:p>
          <a:p>
            <a:pPr lvl="1"/>
            <a:r>
              <a:rPr lang="en-US" sz="2400" dirty="0" smtClean="0"/>
              <a:t>Station </a:t>
            </a:r>
            <a:r>
              <a:rPr lang="en-US" sz="2400" dirty="0" smtClean="0"/>
              <a:t>indices </a:t>
            </a:r>
            <a:r>
              <a:rPr lang="en-US" sz="2400" dirty="0" smtClean="0"/>
              <a:t>and </a:t>
            </a:r>
            <a:r>
              <a:rPr lang="en-US" sz="2400" dirty="0" smtClean="0"/>
              <a:t>different </a:t>
            </a:r>
            <a:r>
              <a:rPr lang="en-US" sz="2400" dirty="0" smtClean="0"/>
              <a:t>gridded products</a:t>
            </a:r>
          </a:p>
          <a:p>
            <a:pPr lvl="1"/>
            <a:r>
              <a:rPr lang="en-US" sz="2400" dirty="0" smtClean="0"/>
              <a:t>Interactive </a:t>
            </a:r>
            <a:r>
              <a:rPr lang="en-US" sz="2400" dirty="0" smtClean="0"/>
              <a:t>webinterface</a:t>
            </a:r>
            <a:endParaRPr lang="en-US" sz="2400" dirty="0" smtClean="0"/>
          </a:p>
          <a:p>
            <a:r>
              <a:rPr lang="en-US" sz="2800" dirty="0" smtClean="0"/>
              <a:t>Deriving indices from model simulations</a:t>
            </a:r>
          </a:p>
          <a:p>
            <a:pPr lvl="1"/>
            <a:r>
              <a:rPr lang="en-US" sz="2400" dirty="0" smtClean="0"/>
              <a:t>Computation for CMIP3 models done</a:t>
            </a:r>
          </a:p>
          <a:p>
            <a:pPr lvl="1"/>
            <a:r>
              <a:rPr lang="en-US" sz="2400" dirty="0" smtClean="0"/>
              <a:t>Computation for CMIP5 models underway</a:t>
            </a:r>
          </a:p>
          <a:p>
            <a:pPr lvl="1"/>
            <a:r>
              <a:rPr lang="en-US" sz="2400" dirty="0" smtClean="0"/>
              <a:t>Indices will be available through PCMDI/</a:t>
            </a:r>
            <a:r>
              <a:rPr lang="en-US" sz="2400" dirty="0" smtClean="0"/>
              <a:t>CCCma</a:t>
            </a:r>
            <a:endParaRPr lang="en-US" sz="2400" dirty="0" smtClean="0"/>
          </a:p>
          <a:p>
            <a:pPr lvl="1"/>
            <a:r>
              <a:rPr lang="en-US" sz="2400" dirty="0" smtClean="0"/>
              <a:t>Description/model validation papers being drafted  </a:t>
            </a:r>
          </a:p>
          <a:p>
            <a:r>
              <a:rPr lang="en-US" sz="2800" dirty="0" smtClean="0"/>
              <a:t>Maintain/improve software and other tools</a:t>
            </a:r>
          </a:p>
          <a:p>
            <a:r>
              <a:rPr lang="en-US" sz="2800" dirty="0" smtClean="0"/>
              <a:t>Review paper on ET indices ready for submission to WIREs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ETCCDI </a:t>
            </a:r>
            <a:r>
              <a:rPr lang="en-US" dirty="0" smtClean="0"/>
              <a:t>Work plan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69" y="1355498"/>
            <a:ext cx="8756072" cy="5360833"/>
          </a:xfrm>
          <a:solidFill>
            <a:srgbClr val="FFFF00"/>
          </a:solidFill>
        </p:spPr>
        <p:txBody>
          <a:bodyPr/>
          <a:lstStyle/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Continue to host regional workshops, work with IDAG on detection and attribution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Work closely with </a:t>
            </a:r>
            <a:r>
              <a:rPr lang="en-US" sz="2400" dirty="0" smtClean="0"/>
              <a:t>CCl</a:t>
            </a:r>
            <a:r>
              <a:rPr lang="en-US" sz="2400" dirty="0" smtClean="0"/>
              <a:t> ET on sector indices to better support adaptation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Increase involvement of expert statisticians in formulating questions on extremes (e.g. use of spatial information</a:t>
            </a:r>
            <a:r>
              <a:rPr lang="en-US" dirty="0" smtClean="0"/>
              <a:t>)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Contribute to IPCC SREX and AR5 (indices data and analyses, IPCC report authorship) 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Anticipate more than one effort to assemble near global datasets of observed indices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Anticipate many diagnostic studies based on indices and CMIP5 simulations, which will have WG1 and WG2 relevance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ET is involved in planning the upcoming WCRP OSC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challenges (1 of 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74618"/>
            <a:ext cx="9144000" cy="5583382"/>
          </a:xfrm>
          <a:solidFill>
            <a:srgbClr val="FFFF00"/>
          </a:solidFill>
        </p:spPr>
        <p:txBody>
          <a:bodyPr/>
          <a:lstStyle/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Current ETCCDI term started last May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SSG-17 gave 2-yr term for CLIVAR members, but </a:t>
            </a:r>
            <a:r>
              <a:rPr lang="en-US" sz="2400" dirty="0" smtClean="0"/>
              <a:t>CCl</a:t>
            </a:r>
            <a:r>
              <a:rPr lang="en-US" sz="2400" dirty="0" smtClean="0"/>
              <a:t> and JCOMM members have 4-yr term. We request SSG to extend for additional 2-yr for current members to avoid interruption 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Manage expectations: small team, limited capacity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Keep the team focused, as well as open for new directions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Positioned to </a:t>
            </a:r>
            <a:r>
              <a:rPr lang="en-US" sz="2400" dirty="0" smtClean="0"/>
              <a:t>d</a:t>
            </a:r>
            <a:r>
              <a:rPr lang="en-US" sz="2400" dirty="0" smtClean="0"/>
              <a:t>evelop </a:t>
            </a:r>
            <a:r>
              <a:rPr lang="en-US" sz="2400" dirty="0" smtClean="0"/>
              <a:t>broadened indices</a:t>
            </a:r>
          </a:p>
          <a:p>
            <a:pPr marL="665163" lvl="1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Heat wave </a:t>
            </a:r>
            <a:r>
              <a:rPr lang="en-US" sz="2200" dirty="0" smtClean="0"/>
              <a:t>related indices (Blair </a:t>
            </a:r>
            <a:r>
              <a:rPr lang="en-US" sz="2200" dirty="0" smtClean="0"/>
              <a:t>Treiw</a:t>
            </a:r>
            <a:r>
              <a:rPr lang="en-US" sz="2200" dirty="0" smtClean="0"/>
              <a:t>) </a:t>
            </a:r>
          </a:p>
          <a:p>
            <a:pPr marL="665163" lvl="1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Drought indices: (</a:t>
            </a:r>
            <a:r>
              <a:rPr lang="en-US" sz="2200" dirty="0" smtClean="0"/>
              <a:t>Aiguo</a:t>
            </a:r>
            <a:r>
              <a:rPr lang="en-US" sz="2200" dirty="0" smtClean="0"/>
              <a:t> Dai working on this)</a:t>
            </a:r>
          </a:p>
          <a:p>
            <a:pPr marL="665163" lvl="1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Marine indices  (JCOMM members to produce a position paper)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More coordination with other panels including WCRP Cross-Cut on </a:t>
            </a:r>
            <a:r>
              <a:rPr lang="en-US" sz="2400" dirty="0" smtClean="0"/>
              <a:t>Extremes?</a:t>
            </a:r>
          </a:p>
          <a:p>
            <a:pPr marL="265113" indent="-265113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challenges (2 of 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9308"/>
            <a:ext cx="9144000" cy="5458691"/>
          </a:xfrm>
          <a:solidFill>
            <a:srgbClr val="FFFF00"/>
          </a:solidFill>
        </p:spPr>
        <p:txBody>
          <a:bodyPr/>
          <a:lstStyle/>
          <a:p>
            <a:pPr marL="3600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800" dirty="0" smtClean="0"/>
              <a:t>Data issue:</a:t>
            </a:r>
          </a:p>
          <a:p>
            <a:pPr marL="436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Many daily data not openly exchanged</a:t>
            </a:r>
          </a:p>
          <a:p>
            <a:pPr marL="436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Models may not </a:t>
            </a:r>
            <a:r>
              <a:rPr lang="en-US" sz="2200" dirty="0" smtClean="0"/>
              <a:t>adquelty</a:t>
            </a:r>
            <a:r>
              <a:rPr lang="en-US" sz="2200" dirty="0" smtClean="0"/>
              <a:t> simulate extreme</a:t>
            </a:r>
          </a:p>
          <a:p>
            <a:pPr marL="436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There is a scale mismatch between station data and model data</a:t>
            </a:r>
          </a:p>
          <a:p>
            <a:pPr marL="3600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800" dirty="0" smtClean="0"/>
              <a:t>Detection and attribution</a:t>
            </a:r>
          </a:p>
          <a:p>
            <a:pPr marL="544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Still low s/n for most extremes (daily temperature is an exception) to detect external </a:t>
            </a:r>
            <a:r>
              <a:rPr lang="en-US" sz="2200" dirty="0" smtClean="0"/>
              <a:t>influence</a:t>
            </a:r>
            <a:endParaRPr lang="en-US" sz="2200" dirty="0" smtClean="0"/>
          </a:p>
          <a:p>
            <a:pPr marL="544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Event attribution in operational model</a:t>
            </a:r>
          </a:p>
          <a:p>
            <a:pPr marL="544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200" dirty="0" smtClean="0"/>
              <a:t>Prediction for near-term (10-20 yr) and projection for long-term (50+yr) of extremes</a:t>
            </a:r>
          </a:p>
          <a:p>
            <a:pPr marL="3600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800" dirty="0" smtClean="0"/>
              <a:t>Engineering applications of non-stationary in </a:t>
            </a:r>
            <a:r>
              <a:rPr lang="en-US" sz="2800" dirty="0" smtClean="0"/>
              <a:t>extreme</a:t>
            </a:r>
          </a:p>
          <a:p>
            <a:pPr marL="3600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800" b="1" dirty="0" smtClean="0">
                <a:solidFill>
                  <a:srgbClr val="FF0000"/>
                </a:solidFill>
              </a:rPr>
              <a:t>Understanding processes generating extremes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D054566-6E9D-4EAC-8433-C00FD1E1524A}" type="datetime1">
              <a:rPr lang="en-US">
                <a:latin typeface="Arial" charset="0"/>
              </a:rPr>
              <a:pPr/>
              <a:t>5/4/2011</a:t>
            </a:fld>
            <a:endParaRPr lang="en-US" altLang="zh-TW" dirty="0">
              <a:latin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dirty="0">
                <a:latin typeface="Arial" charset="0"/>
              </a:rPr>
              <a:t>Page </a:t>
            </a:r>
            <a:fld id="{64EC9464-46D5-4FF4-BBA2-36142BE0DC41}" type="slidenum">
              <a:rPr lang="en-US" altLang="zh-TW">
                <a:latin typeface="Arial" charset="0"/>
              </a:rPr>
              <a:pPr/>
              <a:t>15</a:t>
            </a:fld>
            <a:endParaRPr lang="en-US" altLang="zh-TW" dirty="0">
              <a:latin typeface="Arial" charset="0"/>
            </a:endParaRPr>
          </a:p>
        </p:txBody>
      </p:sp>
      <p:pic>
        <p:nvPicPr>
          <p:cNvPr id="15364" name="Picture 2" descr="thank_y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9888" y="2660650"/>
            <a:ext cx="6181725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right_lea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5213" y="736600"/>
            <a:ext cx="17287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left_lea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28863"/>
            <a:ext cx="1773238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825" y="1440825"/>
            <a:ext cx="8229600" cy="4345303"/>
          </a:xfrm>
          <a:solidFill>
            <a:srgbClr val="FFFF00"/>
          </a:solidFill>
        </p:spPr>
        <p:txBody>
          <a:bodyPr vert="horz" tIns="36000" bIns="72000" anchor="t" anchorCtr="0">
            <a:noAutofit/>
          </a:bodyPr>
          <a:lstStyle/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ETCCDI in brief</a:t>
            </a:r>
          </a:p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Collaboration with other groups</a:t>
            </a:r>
          </a:p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ETCCDI indices</a:t>
            </a:r>
          </a:p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Regional workshops</a:t>
            </a:r>
          </a:p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Status of detection and attribution work</a:t>
            </a:r>
          </a:p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Future of the Panel / Expert Team</a:t>
            </a:r>
          </a:p>
          <a:p>
            <a:pPr marL="108000" indent="0" eaLnBrk="1" hangingPunct="1">
              <a:spcBef>
                <a:spcPts val="600"/>
              </a:spcBef>
              <a:buClr>
                <a:schemeClr val="accent1"/>
              </a:buClr>
              <a:buSzPct val="96000"/>
            </a:pPr>
            <a:r>
              <a:rPr lang="en-US" sz="2800" dirty="0" smtClean="0"/>
              <a:t>Key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ETCCDI: </a:t>
            </a:r>
            <a:r>
              <a:rPr lang="en-US" dirty="0" smtClean="0"/>
              <a:t>Anthropogenic, extremes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88" y="1399306"/>
            <a:ext cx="8947052" cy="5233313"/>
          </a:xfrm>
          <a:solidFill>
            <a:srgbClr val="FFFF00"/>
          </a:solidFill>
        </p:spPr>
        <p:txBody>
          <a:bodyPr/>
          <a:lstStyle/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Expert Team on Climate Change Detection and Indices</a:t>
            </a:r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Jointly sponsored by </a:t>
            </a:r>
            <a:r>
              <a:rPr lang="en-US" sz="2400" dirty="0" smtClean="0"/>
              <a:t>CCl</a:t>
            </a:r>
            <a:r>
              <a:rPr lang="en-US" sz="2400" dirty="0" smtClean="0"/>
              <a:t>, CLIVAR and JCOMM</a:t>
            </a:r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Current term started in May 2010</a:t>
            </a:r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13 members </a:t>
            </a:r>
            <a:r>
              <a:rPr lang="en-US" sz="2400" dirty="0" smtClean="0"/>
              <a:t>(6 </a:t>
            </a:r>
            <a:r>
              <a:rPr lang="en-US" sz="2400" dirty="0" smtClean="0"/>
              <a:t>new members)</a:t>
            </a:r>
          </a:p>
          <a:p>
            <a:pPr marL="665163" lvl="1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CLIVAR’s 4 members for 2 years </a:t>
            </a:r>
          </a:p>
          <a:p>
            <a:pPr marL="665163" lvl="1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CCl</a:t>
            </a:r>
            <a:r>
              <a:rPr lang="en-US" sz="2400" dirty="0" smtClean="0"/>
              <a:t> and JCOMM each has 4 members for next 4yr </a:t>
            </a:r>
          </a:p>
          <a:p>
            <a:pPr marL="665163" lvl="1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One member from </a:t>
            </a:r>
            <a:r>
              <a:rPr lang="en-US" sz="2400" dirty="0" smtClean="0"/>
              <a:t>GEWEX</a:t>
            </a:r>
            <a:endParaRPr lang="en-US" sz="2400" dirty="0" smtClean="0"/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Co-chairs: </a:t>
            </a:r>
          </a:p>
          <a:p>
            <a:pPr marL="665163" lvl="1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Xuebin</a:t>
            </a:r>
            <a:r>
              <a:rPr lang="en-US" sz="2400" dirty="0" smtClean="0"/>
              <a:t> Zhang (CLIVAR), Environment Canada</a:t>
            </a:r>
          </a:p>
          <a:p>
            <a:pPr marL="665163" lvl="1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Albert Klein Tank (</a:t>
            </a:r>
            <a:r>
              <a:rPr lang="en-US" sz="2400" dirty="0" smtClean="0"/>
              <a:t>CCl</a:t>
            </a:r>
            <a:r>
              <a:rPr lang="en-US" sz="2400" dirty="0" smtClean="0"/>
              <a:t>), KNMI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others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1385455"/>
            <a:ext cx="8506691" cy="5272922"/>
          </a:xfrm>
          <a:solidFill>
            <a:srgbClr val="FFFF00"/>
          </a:solidFill>
        </p:spPr>
        <p:txBody>
          <a:bodyPr/>
          <a:lstStyle/>
          <a:p>
            <a:r>
              <a:rPr lang="en-US" sz="2800" dirty="0" smtClean="0"/>
              <a:t>IDAG: International ad-hoc Detection and Attribution Group</a:t>
            </a:r>
          </a:p>
          <a:p>
            <a:r>
              <a:rPr lang="en-US" sz="2800" dirty="0" smtClean="0"/>
              <a:t>CCl</a:t>
            </a:r>
            <a:r>
              <a:rPr lang="en-US" sz="2800" dirty="0" smtClean="0"/>
              <a:t> Expert Team/task forces on climate monitoring, data rescue, sector specific indices (water resources and agriculture)</a:t>
            </a:r>
          </a:p>
          <a:p>
            <a:r>
              <a:rPr lang="en-US" sz="2800" dirty="0" smtClean="0"/>
              <a:t>JCOMM, position paper on marine indices, extension of land indices to ocean</a:t>
            </a:r>
          </a:p>
          <a:p>
            <a:r>
              <a:rPr lang="en-US" sz="2800" dirty="0" smtClean="0"/>
              <a:t>GEWEX, extremes in precipitation, drought</a:t>
            </a:r>
          </a:p>
          <a:p>
            <a:r>
              <a:rPr lang="en-US" sz="2800" dirty="0" smtClean="0"/>
              <a:t>But link to WCRP extreme cross-cut unclear (input was given to cross-cut but no follow up yet)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B4FA9-5F51-4B70-BA00-DBC25371941F}" type="datetime1">
              <a:rPr lang="en-US" smtClean="0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Page </a:t>
            </a:r>
            <a:fld id="{2057B6E9-446E-48E1-9967-1AD2C03D9A3B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Role of indices of extremes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" y="1309145"/>
            <a:ext cx="8503920" cy="5493435"/>
          </a:xfrm>
          <a:solidFill>
            <a:srgbClr val="FFFF00"/>
          </a:solidFill>
        </p:spPr>
        <p:txBody>
          <a:bodyPr/>
          <a:lstStyle/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ETCCDI approach for monitoring changes in extremes is based on internationally coordinated set of climate indices</a:t>
            </a:r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Indices are simple, straight forward, reliable, and consistent descriptions of extremes which include </a:t>
            </a:r>
            <a:r>
              <a:rPr lang="en-GB" sz="2400" dirty="0" smtClean="0"/>
              <a:t>frequency, amplitude and persistence</a:t>
            </a:r>
            <a:endParaRPr lang="en-US" sz="2400" dirty="0" smtClean="0"/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Can be used for both observations and models, globally as well as regionally (supported software available in R and Fortran)</a:t>
            </a:r>
          </a:p>
          <a:p>
            <a:pPr marL="265113" indent="-265113" eaLnBrk="1" hangingPunct="1">
              <a:spcBef>
                <a:spcPts val="120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Can be coupled with </a:t>
            </a:r>
          </a:p>
          <a:p>
            <a:pPr marL="722313" lvl="1" indent="-277813" eaLnBrk="1" hangingPunct="1">
              <a:spcBef>
                <a:spcPct val="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200" dirty="0" smtClean="0"/>
              <a:t>simple trend analysis techniques</a:t>
            </a:r>
          </a:p>
          <a:p>
            <a:pPr marL="722313" lvl="1" indent="-277813" eaLnBrk="1" hangingPunct="1">
              <a:spcBef>
                <a:spcPct val="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200" dirty="0" smtClean="0"/>
              <a:t>standard detection and attribution methods</a:t>
            </a:r>
          </a:p>
          <a:p>
            <a:pPr marL="722313" lvl="1" indent="-277813" eaLnBrk="1" hangingPunct="1">
              <a:spcBef>
                <a:spcPct val="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200" dirty="0" smtClean="0"/>
              <a:t>more advanced methods specifically developed for extremes</a:t>
            </a:r>
          </a:p>
          <a:p>
            <a:pPr marL="322263" indent="-277813" eaLnBrk="1" hangingPunct="1">
              <a:spcBef>
                <a:spcPct val="0"/>
              </a:spcBef>
              <a:buClr>
                <a:schemeClr val="accent1"/>
              </a:buClr>
              <a:buSzPct val="130000"/>
            </a:pPr>
            <a:r>
              <a:rPr lang="en-US" sz="2400" dirty="0" smtClean="0"/>
              <a:t>Recent review suggests modification to some indices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Indices website: </a:t>
            </a:r>
            <a:r>
              <a:rPr lang="en-US" sz="1600" dirty="0" smtClean="0"/>
              <a:t>http://cccma.seos.uvic.ca/ETCCDMI</a:t>
            </a: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 t="13585" r="37451" b="6683"/>
          <a:stretch>
            <a:fillRect/>
          </a:stretch>
        </p:blipFill>
        <p:spPr bwMode="auto">
          <a:xfrm>
            <a:off x="3429289" y="1280230"/>
            <a:ext cx="5887775" cy="39706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1413163"/>
            <a:ext cx="3352800" cy="37240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Station indices data, software for indices calculation and data homogeneity assessment available 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There are About 1000 registered users</a:t>
            </a:r>
          </a:p>
          <a:p>
            <a:pPr algn="l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Gridded indices available as </a:t>
            </a:r>
            <a:r>
              <a:rPr lang="en-US" sz="2400" dirty="0" smtClean="0"/>
              <a:t>HadEX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Regional workshops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3892"/>
            <a:ext cx="9143999" cy="4835236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800" dirty="0" smtClean="0"/>
              <a:t>Organized </a:t>
            </a:r>
            <a:r>
              <a:rPr lang="en-US" sz="2800" dirty="0" smtClean="0"/>
              <a:t>together with the Asian Pacific Network (APN)</a:t>
            </a:r>
          </a:p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800" dirty="0" smtClean="0"/>
              <a:t>Practice and goals:</a:t>
            </a:r>
          </a:p>
          <a:p>
            <a:pPr marL="400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400" dirty="0" smtClean="0"/>
              <a:t>Free software + hands-on training + post workshop follow-ups</a:t>
            </a:r>
          </a:p>
          <a:p>
            <a:pPr marL="400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400" dirty="0" smtClean="0"/>
              <a:t>build capacity to analyze observed changes in extremes</a:t>
            </a:r>
          </a:p>
          <a:p>
            <a:pPr marL="400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400" dirty="0" smtClean="0"/>
              <a:t>improve information services on extremes</a:t>
            </a:r>
          </a:p>
          <a:p>
            <a:pPr marL="400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400" dirty="0" smtClean="0"/>
              <a:t>publish peer-reviewed papers from each workshop</a:t>
            </a:r>
          </a:p>
          <a:p>
            <a:pPr marL="400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400" dirty="0" smtClean="0"/>
              <a:t>contribute to worldwide database of derived indices</a:t>
            </a:r>
          </a:p>
          <a:p>
            <a:pPr marL="0" indent="0" eaLnBrk="1" hangingPunct="1">
              <a:spcBef>
                <a:spcPts val="600"/>
              </a:spcBef>
              <a:buClr>
                <a:schemeClr val="accent1"/>
              </a:buClr>
              <a:buSzPct val="130000"/>
            </a:pPr>
            <a:r>
              <a:rPr lang="en-US" sz="2600" dirty="0" smtClean="0"/>
              <a:t>Workshop papers done in time for TAR, AR4 and SREX, and perhaps AR5 as well</a:t>
            </a:r>
          </a:p>
          <a:p>
            <a:pPr marL="400050" lvl="2" indent="0" eaLnBrk="1" hangingPunct="1">
              <a:spcBef>
                <a:spcPts val="600"/>
              </a:spcBef>
              <a:buClr>
                <a:schemeClr val="accent1"/>
              </a:buClr>
              <a:buSzPct val="130000"/>
              <a:buFont typeface="Verdana" pitchFamily="34" charset="0"/>
              <a:buChar char="–"/>
            </a:pPr>
            <a:r>
              <a:rPr lang="en-US" sz="2400" dirty="0" smtClean="0"/>
              <a:t>ET website keeps record of all past workshops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  <a:solidFill>
            <a:srgbClr val="FFFF00"/>
          </a:solidFill>
        </p:spPr>
        <p:txBody>
          <a:bodyPr/>
          <a:lstStyle/>
          <a:p>
            <a:pPr marL="176213" indent="6350" eaLnBrk="1" hangingPunct="1"/>
            <a: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  <a:t>WMO ETCCDI Workshops 2002-2010</a:t>
            </a:r>
            <a:b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</a:br>
            <a:r>
              <a:rPr lang="en-US" altLang="zh-CN" dirty="0" smtClean="0">
                <a:solidFill>
                  <a:schemeClr val="accent2"/>
                </a:solidFill>
                <a:ea typeface="宋体" pitchFamily="2" charset="-122"/>
              </a:rPr>
              <a:t>(complemented by APN)</a:t>
            </a:r>
          </a:p>
        </p:txBody>
      </p:sp>
      <p:pic>
        <p:nvPicPr>
          <p:cNvPr id="8195" name="Picture 3" descr="worksho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925" y="1352550"/>
            <a:ext cx="85344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4008438" y="3543300"/>
            <a:ext cx="914400" cy="33178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57388" y="2295525"/>
            <a:ext cx="2549525" cy="8223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dirty="0"/>
              <a:t>Central Africa (USA) 04/2007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241675" y="3043238"/>
            <a:ext cx="914400" cy="4984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CA" dirty="0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416675" y="3490913"/>
            <a:ext cx="914400" cy="331787"/>
          </a:xfrm>
          <a:prstGeom prst="ellipse">
            <a:avLst/>
          </a:prstGeom>
          <a:noFill/>
          <a:ln w="76200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884863" y="4887913"/>
            <a:ext cx="2566987" cy="822325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Southeast Asia (USA)12/2007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 flipV="1">
            <a:off x="6865938" y="3857625"/>
            <a:ext cx="17462" cy="996950"/>
          </a:xfrm>
          <a:prstGeom prst="line">
            <a:avLst/>
          </a:prstGeom>
          <a:noFill/>
          <a:ln w="76200">
            <a:solidFill>
              <a:srgbClr val="993366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CA" dirty="0"/>
          </a:p>
        </p:txBody>
      </p:sp>
      <p:pic>
        <p:nvPicPr>
          <p:cNvPr id="8202" name="Picture 10" descr="IMG_00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5500" y="569913"/>
            <a:ext cx="32369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900738" y="566738"/>
            <a:ext cx="3255962" cy="5191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dirty="0">
                <a:solidFill>
                  <a:schemeClr val="bg1"/>
                </a:solidFill>
              </a:rPr>
              <a:t>Working together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0" y="6613525"/>
            <a:ext cx="2166938" cy="2444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sz="1000" dirty="0"/>
              <a:t>Peterson and Manton, BAMS, 2008</a:t>
            </a:r>
          </a:p>
        </p:txBody>
      </p:sp>
      <p:grpSp>
        <p:nvGrpSpPr>
          <p:cNvPr id="8205" name="Group 14"/>
          <p:cNvGrpSpPr>
            <a:grpSpLocks/>
          </p:cNvGrpSpPr>
          <p:nvPr/>
        </p:nvGrpSpPr>
        <p:grpSpPr bwMode="auto">
          <a:xfrm>
            <a:off x="238125" y="3155950"/>
            <a:ext cx="2452688" cy="1292225"/>
            <a:chOff x="150" y="1988"/>
            <a:chExt cx="1545" cy="814"/>
          </a:xfrm>
        </p:grpSpPr>
        <p:sp>
          <p:nvSpPr>
            <p:cNvPr id="8215" name="Oval 15"/>
            <p:cNvSpPr>
              <a:spLocks noChangeArrowheads="1"/>
            </p:cNvSpPr>
            <p:nvPr/>
          </p:nvSpPr>
          <p:spPr bwMode="auto">
            <a:xfrm>
              <a:off x="1119" y="1988"/>
              <a:ext cx="576" cy="235"/>
            </a:xfrm>
            <a:prstGeom prst="ellips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CA" dirty="0"/>
            </a:p>
          </p:txBody>
        </p:sp>
        <p:sp>
          <p:nvSpPr>
            <p:cNvPr id="8216" name="Text Box 16"/>
            <p:cNvSpPr txBox="1">
              <a:spLocks noChangeArrowheads="1"/>
            </p:cNvSpPr>
            <p:nvPr/>
          </p:nvSpPr>
          <p:spPr bwMode="auto">
            <a:xfrm>
              <a:off x="150" y="2360"/>
              <a:ext cx="996" cy="442"/>
            </a:xfrm>
            <a:prstGeom prst="rect">
              <a:avLst/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2000" dirty="0">
                  <a:solidFill>
                    <a:schemeClr val="bg1"/>
                  </a:solidFill>
                </a:rPr>
                <a:t>Mexico (UK)</a:t>
              </a:r>
            </a:p>
            <a:p>
              <a:r>
                <a:rPr lang="en-CA" sz="2000" dirty="0">
                  <a:solidFill>
                    <a:schemeClr val="bg1"/>
                  </a:solidFill>
                </a:rPr>
                <a:t>03/2009</a:t>
              </a:r>
            </a:p>
          </p:txBody>
        </p:sp>
        <p:sp>
          <p:nvSpPr>
            <p:cNvPr id="8217" name="Line 17"/>
            <p:cNvSpPr>
              <a:spLocks noChangeShapeType="1"/>
            </p:cNvSpPr>
            <p:nvPr/>
          </p:nvSpPr>
          <p:spPr bwMode="auto">
            <a:xfrm flipV="1">
              <a:off x="994" y="2151"/>
              <a:ext cx="239" cy="209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CA" dirty="0"/>
            </a:p>
          </p:txBody>
        </p:sp>
      </p:grpSp>
      <p:sp>
        <p:nvSpPr>
          <p:cNvPr id="8206" name="Oval 18"/>
          <p:cNvSpPr>
            <a:spLocks noChangeArrowheads="1"/>
          </p:cNvSpPr>
          <p:nvPr/>
        </p:nvSpPr>
        <p:spPr bwMode="auto">
          <a:xfrm rot="-3970466">
            <a:off x="5046663" y="4335462"/>
            <a:ext cx="1449388" cy="481013"/>
          </a:xfrm>
          <a:prstGeom prst="ellips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2901950" y="5597525"/>
            <a:ext cx="2211388" cy="1016000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West Indian</a:t>
            </a:r>
          </a:p>
          <a:p>
            <a:r>
              <a:rPr lang="en-CA" sz="2000" dirty="0">
                <a:solidFill>
                  <a:schemeClr val="bg1"/>
                </a:solidFill>
              </a:rPr>
              <a:t>Ocean (France)</a:t>
            </a:r>
          </a:p>
          <a:p>
            <a:r>
              <a:rPr lang="en-CA" sz="2000" dirty="0">
                <a:solidFill>
                  <a:schemeClr val="bg1"/>
                </a:solidFill>
              </a:rPr>
              <a:t>09/2009</a:t>
            </a:r>
          </a:p>
        </p:txBody>
      </p:sp>
      <p:sp>
        <p:nvSpPr>
          <p:cNvPr id="8208" name="Line 20"/>
          <p:cNvSpPr>
            <a:spLocks noChangeShapeType="1"/>
          </p:cNvSpPr>
          <p:nvPr/>
        </p:nvSpPr>
        <p:spPr bwMode="auto">
          <a:xfrm flipV="1">
            <a:off x="4506913" y="5229225"/>
            <a:ext cx="857250" cy="3683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 dirty="0"/>
          </a:p>
        </p:txBody>
      </p:sp>
      <p:sp>
        <p:nvSpPr>
          <p:cNvPr id="8209" name="Oval 21"/>
          <p:cNvSpPr>
            <a:spLocks noChangeArrowheads="1"/>
          </p:cNvSpPr>
          <p:nvPr/>
        </p:nvSpPr>
        <p:spPr bwMode="auto">
          <a:xfrm>
            <a:off x="4821238" y="3394075"/>
            <a:ext cx="862012" cy="85725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8210" name="Text Box 22"/>
          <p:cNvSpPr txBox="1">
            <a:spLocks noChangeArrowheads="1"/>
          </p:cNvSpPr>
          <p:nvPr/>
        </p:nvSpPr>
        <p:spPr bwMode="auto">
          <a:xfrm>
            <a:off x="3706813" y="1201738"/>
            <a:ext cx="2436812" cy="1016000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GHAfrica</a:t>
            </a:r>
            <a:r>
              <a:rPr lang="en-CA" sz="2000" dirty="0"/>
              <a:t> Workshop</a:t>
            </a:r>
          </a:p>
          <a:p>
            <a:r>
              <a:rPr lang="en-CA" sz="2000" dirty="0"/>
              <a:t>(WMO/World Bank)</a:t>
            </a:r>
          </a:p>
          <a:p>
            <a:r>
              <a:rPr lang="en-CA" sz="2000" dirty="0"/>
              <a:t>04/2010</a:t>
            </a:r>
          </a:p>
        </p:txBody>
      </p:sp>
      <p:sp>
        <p:nvSpPr>
          <p:cNvPr id="8211" name="Line 23"/>
          <p:cNvSpPr>
            <a:spLocks noChangeShapeType="1"/>
          </p:cNvSpPr>
          <p:nvPr/>
        </p:nvSpPr>
        <p:spPr bwMode="auto">
          <a:xfrm>
            <a:off x="4922838" y="2217738"/>
            <a:ext cx="277812" cy="1176337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 dirty="0"/>
          </a:p>
        </p:txBody>
      </p:sp>
      <p:sp>
        <p:nvSpPr>
          <p:cNvPr id="8212" name="Oval 24"/>
          <p:cNvSpPr>
            <a:spLocks noChangeArrowheads="1"/>
          </p:cNvSpPr>
          <p:nvPr/>
        </p:nvSpPr>
        <p:spPr bwMode="auto">
          <a:xfrm rot="7126309">
            <a:off x="7085012" y="3152776"/>
            <a:ext cx="862013" cy="1757362"/>
          </a:xfrm>
          <a:prstGeom prst="ellipse">
            <a:avLst/>
          </a:prstGeom>
          <a:noFill/>
          <a:ln w="76200">
            <a:solidFill>
              <a:srgbClr val="99CC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CA" dirty="0"/>
          </a:p>
        </p:txBody>
      </p:sp>
      <p:sp>
        <p:nvSpPr>
          <p:cNvPr id="8213" name="Text Box 25"/>
          <p:cNvSpPr txBox="1">
            <a:spLocks noChangeArrowheads="1"/>
          </p:cNvSpPr>
          <p:nvPr/>
        </p:nvSpPr>
        <p:spPr bwMode="auto">
          <a:xfrm>
            <a:off x="6121400" y="5842000"/>
            <a:ext cx="3021013" cy="10160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dirty="0"/>
              <a:t>Indonesia, Malaysia,</a:t>
            </a:r>
          </a:p>
          <a:p>
            <a:r>
              <a:rPr lang="en-CA" sz="2000" dirty="0"/>
              <a:t>Thailand, Philippines </a:t>
            </a:r>
          </a:p>
          <a:p>
            <a:r>
              <a:rPr lang="en-CA" sz="2000" dirty="0"/>
              <a:t>(NL) 12/2009</a:t>
            </a:r>
          </a:p>
        </p:txBody>
      </p:sp>
      <p:sp>
        <p:nvSpPr>
          <p:cNvPr id="8214" name="Freeform 26"/>
          <p:cNvSpPr>
            <a:spLocks/>
          </p:cNvSpPr>
          <p:nvPr/>
        </p:nvSpPr>
        <p:spPr bwMode="auto">
          <a:xfrm>
            <a:off x="8278813" y="4486275"/>
            <a:ext cx="720725" cy="1333500"/>
          </a:xfrm>
          <a:custGeom>
            <a:avLst/>
            <a:gdLst>
              <a:gd name="T0" fmla="*/ 249 w 454"/>
              <a:gd name="T1" fmla="*/ 840 h 840"/>
              <a:gd name="T2" fmla="*/ 413 w 454"/>
              <a:gd name="T3" fmla="*/ 326 h 840"/>
              <a:gd name="T4" fmla="*/ 0 w 454"/>
              <a:gd name="T5" fmla="*/ 0 h 840"/>
              <a:gd name="T6" fmla="*/ 0 60000 65536"/>
              <a:gd name="T7" fmla="*/ 0 60000 65536"/>
              <a:gd name="T8" fmla="*/ 0 60000 65536"/>
              <a:gd name="T9" fmla="*/ 0 w 454"/>
              <a:gd name="T10" fmla="*/ 0 h 840"/>
              <a:gd name="T11" fmla="*/ 454 w 454"/>
              <a:gd name="T12" fmla="*/ 840 h 8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4" h="840">
                <a:moveTo>
                  <a:pt x="249" y="840"/>
                </a:moveTo>
                <a:cubicBezTo>
                  <a:pt x="351" y="653"/>
                  <a:pt x="454" y="466"/>
                  <a:pt x="413" y="326"/>
                </a:cubicBezTo>
                <a:cubicBezTo>
                  <a:pt x="372" y="186"/>
                  <a:pt x="186" y="93"/>
                  <a:pt x="0" y="0"/>
                </a:cubicBezTo>
              </a:path>
            </a:pathLst>
          </a:custGeom>
          <a:noFill/>
          <a:ln w="76200">
            <a:solidFill>
              <a:srgbClr val="99CC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regional workshops 2011-2012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US funded (still unclear but we might be able to do one)</a:t>
            </a:r>
          </a:p>
          <a:p>
            <a:pPr lvl="1"/>
            <a:r>
              <a:rPr lang="en-US" dirty="0" smtClean="0"/>
              <a:t>Kingston, Jamaica (US funding)</a:t>
            </a:r>
          </a:p>
          <a:p>
            <a:pPr lvl="1"/>
            <a:r>
              <a:rPr lang="en-US" dirty="0" smtClean="0"/>
              <a:t>Casablanca, Morocco (US funding)</a:t>
            </a:r>
          </a:p>
          <a:p>
            <a:r>
              <a:rPr lang="en-US" dirty="0" smtClean="0"/>
              <a:t>Niamey, Niger (WMO funding)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B4FA9-5F51-4B70-BA00-DBC25371941F}" type="datetime1">
              <a:rPr lang="en-US" smtClean="0"/>
              <a:pPr>
                <a:defRPr/>
              </a:pPr>
              <a:t>5/4/2011</a:t>
            </a:fld>
            <a:endParaRPr lang="en-US" alt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Page </a:t>
            </a:r>
            <a:fld id="{2057B6E9-446E-48E1-9967-1AD2C03D9A3B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25&quot;&gt;&lt;/object&gt;&lt;object type=&quot;2&quot; unique_id=&quot;10126&quot;&gt;&lt;object type=&quot;3&quot; unique_id=&quot;10127&quot;&gt;&lt;property id=&quot;20148&quot; value=&quot;5&quot;/&gt;&lt;property id=&quot;20300&quot; value=&quot;Slide 1 - &amp;quot;Expert Team on Climate Change Detection and Indices (ETCCDI)&amp;quot;&quot;/&gt;&lt;property id=&quot;20307&quot; value=&quot;256&quot;/&gt;&lt;/object&gt;&lt;object type=&quot;3&quot; unique_id=&quot;10144&quot;&gt;&lt;property id=&quot;20148&quot; value=&quot;5&quot;/&gt;&lt;property id=&quot;20300&quot; value=&quot;Slide 15&quot;/&gt;&lt;property id=&quot;20307&quot; value=&quot;310&quot;/&gt;&lt;/object&gt;&lt;object type=&quot;3&quot; unique_id=&quot;10385&quot;&gt;&lt;property id=&quot;20148&quot; value=&quot;5&quot;/&gt;&lt;property id=&quot;20300&quot; value=&quot;Slide 2 - &amp;quot;Outline&amp;quot;&quot;/&gt;&lt;property id=&quot;20307&quot; value=&quot;311&quot;/&gt;&lt;/object&gt;&lt;object type=&quot;3&quot; unique_id=&quot;10386&quot;&gt;&lt;property id=&quot;20148&quot; value=&quot;5&quot;/&gt;&lt;property id=&quot;20300&quot; value=&quot;Slide 3 - &amp;quot;ETCCDI: Anthropogenic, extremes &amp;quot;&quot;/&gt;&lt;property id=&quot;20307&quot; value=&quot;312&quot;/&gt;&lt;/object&gt;&lt;object type=&quot;3&quot; unique_id=&quot;10387&quot;&gt;&lt;property id=&quot;20148&quot; value=&quot;5&quot;/&gt;&lt;property id=&quot;20300&quot; value=&quot;Slide 5 - &amp;quot;Role of indices of extremes&amp;quot;&quot;/&gt;&lt;property id=&quot;20307&quot; value=&quot;313&quot;/&gt;&lt;/object&gt;&lt;object type=&quot;3&quot; unique_id=&quot;10388&quot;&gt;&lt;property id=&quot;20148&quot; value=&quot;5&quot;/&gt;&lt;property id=&quot;20300&quot; value=&quot;Slide 6 - &amp;quot;Indices website: http://cccma.seos.uvic.ca/ETCCDMI&amp;quot;&quot;/&gt;&lt;property id=&quot;20307&quot; value=&quot;314&quot;/&gt;&lt;/object&gt;&lt;object type=&quot;3&quot; unique_id=&quot;10390&quot;&gt;&lt;property id=&quot;20148&quot; value=&quot;5&quot;/&gt;&lt;property id=&quot;20300&quot; value=&quot;Slide 8 - &amp;quot;WMO ETCCDI Workshops 2002-2010&amp;#x0D;&amp;#x0A;(complemented by APN)&amp;quot;&quot;/&gt;&lt;property id=&quot;20307&quot; value=&quot;316&quot;/&gt;&lt;/object&gt;&lt;object type=&quot;3&quot; unique_id=&quot;10392&quot;&gt;&lt;property id=&quot;20148&quot; value=&quot;5&quot;/&gt;&lt;property id=&quot;20300&quot; value=&quot;Slide 10 - &amp;quot;Detection and attribution&amp;quot;&quot;/&gt;&lt;property id=&quot;20307&quot; value=&quot;318&quot;/&gt;&lt;/object&gt;&lt;object type=&quot;3&quot; unique_id=&quot;10393&quot;&gt;&lt;property id=&quot;20148&quot; value=&quot;5&quot;/&gt;&lt;property id=&quot;20300&quot; value=&quot;Slide 12 - &amp;quot;Current ETCCDI Work plan&amp;quot;&quot;/&gt;&lt;property id=&quot;20307&quot; value=&quot;319&quot;/&gt;&lt;/object&gt;&lt;object type=&quot;3&quot; unique_id=&quot;10395&quot;&gt;&lt;property id=&quot;20148&quot; value=&quot;5&quot;/&gt;&lt;property id=&quot;20300&quot; value=&quot;Slide 13 - &amp;quot;Key challenges (1 of 2)&amp;quot;&quot;/&gt;&lt;property id=&quot;20307&quot; value=&quot;321&quot;/&gt;&lt;/object&gt;&lt;object type=&quot;3&quot; unique_id=&quot;10396&quot;&gt;&lt;property id=&quot;20148&quot; value=&quot;5&quot;/&gt;&lt;property id=&quot;20300&quot; value=&quot;Slide 14 - &amp;quot;Key challenges (2 of 2)&amp;quot;&quot;/&gt;&lt;property id=&quot;20307&quot; value=&quot;322&quot;/&gt;&lt;/object&gt;&lt;object type=&quot;3&quot; unique_id=&quot;10413&quot;&gt;&lt;property id=&quot;20148&quot; value=&quot;5&quot;/&gt;&lt;property id=&quot;20300&quot; value=&quot;Slide 11 - &amp;quot;Current ETCCDI Work plan&amp;quot;&quot;/&gt;&lt;property id=&quot;20307&quot; value=&quot;323&quot;/&gt;&lt;/object&gt;&lt;object type=&quot;3&quot; unique_id=&quot;10544&quot;&gt;&lt;property id=&quot;20148&quot; value=&quot;5&quot;/&gt;&lt;property id=&quot;20300&quot; value=&quot;Slide 4 - &amp;quot;Collaboration with others&amp;quot;&quot;/&gt;&lt;property id=&quot;20307&quot; value=&quot;325&quot;/&gt;&lt;/object&gt;&lt;object type=&quot;3&quot; unique_id=&quot;10596&quot;&gt;&lt;property id=&quot;20148&quot; value=&quot;5&quot;/&gt;&lt;property id=&quot;20300&quot; value=&quot;Slide 9 - &amp;quot;Planned regional workshops 2011-2012 &amp;quot;&quot;/&gt;&lt;property id=&quot;20307&quot; value=&quot;326&quot;/&gt;&lt;/object&gt;&lt;object type=&quot;3&quot; unique_id=&quot;10615&quot;&gt;&lt;property id=&quot;20148&quot; value=&quot;5&quot;/&gt;&lt;property id=&quot;20300&quot; value=&quot;Slide 7 - &amp;quot;Regional workshops&amp;quot;&quot;/&gt;&lt;property id=&quot;20307&quot; value=&quot;32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Demi"/>
        <a:ea typeface="新細明體"/>
        <a:cs typeface=""/>
      </a:majorFont>
      <a:minorFont>
        <a:latin typeface="Franklin Gothic Book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14848</TotalTime>
  <Words>926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Franklin Gothic Demi</vt:lpstr>
      <vt:lpstr>宋体</vt:lpstr>
      <vt:lpstr>新細明體</vt:lpstr>
      <vt:lpstr>Arial Black</vt:lpstr>
      <vt:lpstr>Franklin Gothic Book</vt:lpstr>
      <vt:lpstr>Verdana</vt:lpstr>
      <vt:lpstr>Default Design</vt:lpstr>
      <vt:lpstr>Expert Team on Climate Change Detection and Indices (ETCCDI)</vt:lpstr>
      <vt:lpstr>Outline</vt:lpstr>
      <vt:lpstr>ETCCDI: Anthropogenic, extremes </vt:lpstr>
      <vt:lpstr>Collaboration with others</vt:lpstr>
      <vt:lpstr>Role of indices of extremes</vt:lpstr>
      <vt:lpstr>Indices website: http://cccma.seos.uvic.ca/ETCCDMI</vt:lpstr>
      <vt:lpstr>Regional workshops</vt:lpstr>
      <vt:lpstr>WMO ETCCDI Workshops 2002-2010 (complemented by APN)</vt:lpstr>
      <vt:lpstr>Planned regional workshops 2011-2012 </vt:lpstr>
      <vt:lpstr>Detection and attribution</vt:lpstr>
      <vt:lpstr>Current ETCCDI Work plan</vt:lpstr>
      <vt:lpstr>Current ETCCDI Work plan</vt:lpstr>
      <vt:lpstr>Key challenges (1 of 2)</vt:lpstr>
      <vt:lpstr>Key challenges (2 of 2)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Georgiana Chung</dc:creator>
  <cp:lastModifiedBy>Xuebinz</cp:lastModifiedBy>
  <cp:revision>126</cp:revision>
  <dcterms:created xsi:type="dcterms:W3CDTF">2006-02-27T19:58:49Z</dcterms:created>
  <dcterms:modified xsi:type="dcterms:W3CDTF">2011-05-04T06:49:49Z</dcterms:modified>
</cp:coreProperties>
</file>