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5" d="100"/>
          <a:sy n="125" d="100"/>
        </p:scale>
        <p:origin x="-112" y="-1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5EF2CE-BCCA-A54F-A40A-9A5A15DC24FA}" type="datetimeFigureOut">
              <a:rPr lang="en-US" smtClean="0"/>
              <a:t>27/04/2011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52FBD46-147F-C44D-84AF-545851549E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90667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5EF2CE-BCCA-A54F-A40A-9A5A15DC24FA}" type="datetimeFigureOut">
              <a:rPr lang="en-US" smtClean="0"/>
              <a:t>27/04/2011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52FBD46-147F-C44D-84AF-545851549E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36916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5EF2CE-BCCA-A54F-A40A-9A5A15DC24FA}" type="datetimeFigureOut">
              <a:rPr lang="en-US" smtClean="0"/>
              <a:t>27/04/2011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52FBD46-147F-C44D-84AF-545851549E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7263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5EF2CE-BCCA-A54F-A40A-9A5A15DC24FA}" type="datetimeFigureOut">
              <a:rPr lang="en-US" smtClean="0"/>
              <a:t>27/04/2011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52FBD46-147F-C44D-84AF-545851549E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57931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5EF2CE-BCCA-A54F-A40A-9A5A15DC24FA}" type="datetimeFigureOut">
              <a:rPr lang="en-US" smtClean="0"/>
              <a:t>27/04/2011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52FBD46-147F-C44D-84AF-545851549E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18715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5EF2CE-BCCA-A54F-A40A-9A5A15DC24FA}" type="datetimeFigureOut">
              <a:rPr lang="en-US" smtClean="0"/>
              <a:t>27/04/2011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52FBD46-147F-C44D-84AF-545851549E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52327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5EF2CE-BCCA-A54F-A40A-9A5A15DC24FA}" type="datetimeFigureOut">
              <a:rPr lang="en-US" smtClean="0"/>
              <a:t>27/04/2011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52FBD46-147F-C44D-84AF-545851549E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8912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5EF2CE-BCCA-A54F-A40A-9A5A15DC24FA}" type="datetimeFigureOut">
              <a:rPr lang="en-US" smtClean="0"/>
              <a:t>27/04/2011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52FBD46-147F-C44D-84AF-545851549E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0765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5EF2CE-BCCA-A54F-A40A-9A5A15DC24FA}" type="datetimeFigureOut">
              <a:rPr lang="en-US" smtClean="0"/>
              <a:t>27/04/2011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52FBD46-147F-C44D-84AF-545851549E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0549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5EF2CE-BCCA-A54F-A40A-9A5A15DC24FA}" type="datetimeFigureOut">
              <a:rPr lang="en-US" smtClean="0"/>
              <a:t>27/04/2011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52FBD46-147F-C44D-84AF-545851549E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7503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5EF2CE-BCCA-A54F-A40A-9A5A15DC24FA}" type="datetimeFigureOut">
              <a:rPr lang="en-US" smtClean="0"/>
              <a:t>27/04/2011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52FBD46-147F-C44D-84AF-545851549E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6345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livar_CYMK.eps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600" y="5502318"/>
            <a:ext cx="1325880" cy="1000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105892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b="1" i="1" u="heavy" dirty="0"/>
              <a:t>INTERNATIONAL CLIVAR PROJECT OFFICE</a:t>
            </a:r>
            <a:r>
              <a:rPr lang="en-GB" dirty="0"/>
              <a:t/>
            </a:r>
            <a:br>
              <a:rPr lang="en-GB" dirty="0"/>
            </a:br>
            <a:r>
              <a:rPr lang="en-GB" b="1" i="1" u="heavy" dirty="0"/>
              <a:t>REPORT TO SSG 18</a:t>
            </a:r>
            <a:r>
              <a:rPr lang="en-GB" dirty="0"/>
              <a:t/>
            </a:r>
            <a:br>
              <a:rPr lang="en-GB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b="1" i="1" u="heavy" dirty="0"/>
              <a:t>PREPARED BY THE ICPO STAFF</a:t>
            </a:r>
            <a:endParaRPr lang="en-GB" dirty="0"/>
          </a:p>
          <a:p>
            <a:endParaRPr lang="en-US" dirty="0"/>
          </a:p>
        </p:txBody>
      </p:sp>
      <p:pic>
        <p:nvPicPr>
          <p:cNvPr id="4" name="Picture 3" descr="clivar_CYMK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600" y="5502318"/>
            <a:ext cx="1325880" cy="1000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83645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livar_CYMK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600" y="5502318"/>
            <a:ext cx="1325880" cy="1000081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772160" y="751344"/>
            <a:ext cx="793496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i="1" u="heavy" dirty="0"/>
              <a:t>ICPO STAFF (*= change since SSG17)</a:t>
            </a:r>
            <a:endParaRPr lang="en-GB" dirty="0"/>
          </a:p>
          <a:p>
            <a:r>
              <a:rPr lang="en-GB" b="1" u="words" dirty="0"/>
              <a:t> </a:t>
            </a:r>
            <a:endParaRPr lang="en-GB" dirty="0"/>
          </a:p>
          <a:p>
            <a:r>
              <a:rPr lang="en-GB" b="1" u="words" dirty="0"/>
              <a:t>POSITION              SSG17              </a:t>
            </a:r>
            <a:r>
              <a:rPr lang="en-GB" b="1" u="words" dirty="0" smtClean="0"/>
              <a:t>				 </a:t>
            </a:r>
            <a:r>
              <a:rPr lang="en-GB" b="1" u="words" dirty="0"/>
              <a:t>SSG18</a:t>
            </a:r>
            <a:endParaRPr lang="en-GB" dirty="0"/>
          </a:p>
          <a:p>
            <a:r>
              <a:rPr lang="en-GB" b="1" i="1" dirty="0"/>
              <a:t> </a:t>
            </a:r>
            <a:endParaRPr lang="en-GB" dirty="0"/>
          </a:p>
          <a:p>
            <a:r>
              <a:rPr lang="en-GB" dirty="0"/>
              <a:t>Director *           </a:t>
            </a:r>
            <a:r>
              <a:rPr lang="en-GB" dirty="0" err="1"/>
              <a:t>Dr.</a:t>
            </a:r>
            <a:r>
              <a:rPr lang="en-GB" dirty="0"/>
              <a:t> Howard Cattle       </a:t>
            </a:r>
            <a:r>
              <a:rPr lang="en-GB" dirty="0" smtClean="0"/>
              <a:t>			</a:t>
            </a:r>
            <a:r>
              <a:rPr lang="en-GB" dirty="0" err="1" smtClean="0"/>
              <a:t>Dr</a:t>
            </a:r>
            <a:r>
              <a:rPr lang="en-GB" dirty="0" err="1"/>
              <a:t>.</a:t>
            </a:r>
            <a:r>
              <a:rPr lang="en-GB" dirty="0"/>
              <a:t> Bob Molinari</a:t>
            </a:r>
          </a:p>
          <a:p>
            <a:r>
              <a:rPr lang="en-GB" dirty="0"/>
              <a:t>Staff Scientist*   </a:t>
            </a:r>
            <a:r>
              <a:rPr lang="en-GB" dirty="0" err="1"/>
              <a:t>Dr.</a:t>
            </a:r>
            <a:r>
              <a:rPr lang="en-GB" dirty="0"/>
              <a:t> Kate Stanfield       </a:t>
            </a:r>
            <a:r>
              <a:rPr lang="en-GB" dirty="0" smtClean="0"/>
              <a:t>			</a:t>
            </a:r>
            <a:r>
              <a:rPr lang="en-GB" dirty="0" err="1" smtClean="0"/>
              <a:t>Ms</a:t>
            </a:r>
            <a:r>
              <a:rPr lang="en-GB" dirty="0" err="1"/>
              <a:t>.</a:t>
            </a:r>
            <a:r>
              <a:rPr lang="en-GB" dirty="0"/>
              <a:t> Catherine </a:t>
            </a:r>
            <a:r>
              <a:rPr lang="en-GB" dirty="0" err="1"/>
              <a:t>Beswick</a:t>
            </a:r>
            <a:endParaRPr lang="en-GB" dirty="0"/>
          </a:p>
          <a:p>
            <a:r>
              <a:rPr lang="en-GB" dirty="0"/>
              <a:t>Staff Scientist    </a:t>
            </a:r>
            <a:r>
              <a:rPr lang="en-GB" dirty="0" err="1"/>
              <a:t>Dr.</a:t>
            </a:r>
            <a:r>
              <a:rPr lang="en-GB" dirty="0"/>
              <a:t> Anna </a:t>
            </a:r>
            <a:r>
              <a:rPr lang="en-GB" dirty="0" err="1"/>
              <a:t>Pirani</a:t>
            </a:r>
            <a:r>
              <a:rPr lang="en-GB" dirty="0"/>
              <a:t>          </a:t>
            </a:r>
            <a:r>
              <a:rPr lang="en-GB" dirty="0" smtClean="0"/>
              <a:t>			</a:t>
            </a:r>
            <a:r>
              <a:rPr lang="en-GB" dirty="0" err="1" smtClean="0"/>
              <a:t>Dr</a:t>
            </a:r>
            <a:r>
              <a:rPr lang="en-GB" dirty="0" err="1"/>
              <a:t>.</a:t>
            </a:r>
            <a:r>
              <a:rPr lang="en-GB" dirty="0"/>
              <a:t> Anna </a:t>
            </a:r>
            <a:r>
              <a:rPr lang="en-GB" dirty="0" err="1"/>
              <a:t>Pirani</a:t>
            </a:r>
            <a:endParaRPr lang="en-GB" dirty="0"/>
          </a:p>
          <a:p>
            <a:r>
              <a:rPr lang="en-GB" dirty="0"/>
              <a:t>Staff Scientist    </a:t>
            </a:r>
            <a:r>
              <a:rPr lang="en-GB" dirty="0" err="1"/>
              <a:t>Dr.</a:t>
            </a:r>
            <a:r>
              <a:rPr lang="en-GB" dirty="0"/>
              <a:t> </a:t>
            </a:r>
            <a:r>
              <a:rPr lang="en-GB" dirty="0" err="1"/>
              <a:t>Nico</a:t>
            </a:r>
            <a:r>
              <a:rPr lang="en-GB" dirty="0"/>
              <a:t> </a:t>
            </a:r>
            <a:r>
              <a:rPr lang="en-GB" dirty="0" err="1"/>
              <a:t>Caltabiano</a:t>
            </a:r>
            <a:r>
              <a:rPr lang="en-GB" dirty="0"/>
              <a:t>    </a:t>
            </a:r>
            <a:r>
              <a:rPr lang="en-GB" dirty="0" smtClean="0"/>
              <a:t>			</a:t>
            </a:r>
            <a:r>
              <a:rPr lang="en-GB" dirty="0" err="1" smtClean="0"/>
              <a:t>Dr</a:t>
            </a:r>
            <a:r>
              <a:rPr lang="en-GB" dirty="0" err="1"/>
              <a:t>.</a:t>
            </a:r>
            <a:r>
              <a:rPr lang="en-GB" dirty="0"/>
              <a:t> </a:t>
            </a:r>
            <a:r>
              <a:rPr lang="en-GB" dirty="0" err="1"/>
              <a:t>Nico</a:t>
            </a:r>
            <a:r>
              <a:rPr lang="en-GB" dirty="0"/>
              <a:t> </a:t>
            </a:r>
            <a:r>
              <a:rPr lang="en-GB" dirty="0" err="1"/>
              <a:t>Caltabiano</a:t>
            </a:r>
            <a:endParaRPr lang="en-GB" dirty="0"/>
          </a:p>
          <a:p>
            <a:r>
              <a:rPr lang="en-GB" dirty="0"/>
              <a:t>Staff Scientist    </a:t>
            </a:r>
            <a:r>
              <a:rPr lang="en-GB" dirty="0" err="1"/>
              <a:t>Dr.</a:t>
            </a:r>
            <a:r>
              <a:rPr lang="en-GB" dirty="0"/>
              <a:t> Carlos </a:t>
            </a:r>
            <a:r>
              <a:rPr lang="en-GB" dirty="0" err="1"/>
              <a:t>Ereno</a:t>
            </a:r>
            <a:r>
              <a:rPr lang="en-GB" dirty="0"/>
              <a:t>         </a:t>
            </a:r>
            <a:r>
              <a:rPr lang="en-GB" dirty="0" smtClean="0"/>
              <a:t>			</a:t>
            </a:r>
            <a:r>
              <a:rPr lang="en-GB" dirty="0" err="1" smtClean="0"/>
              <a:t>Dr</a:t>
            </a:r>
            <a:r>
              <a:rPr lang="en-GB" dirty="0" err="1"/>
              <a:t>.</a:t>
            </a:r>
            <a:r>
              <a:rPr lang="en-GB" dirty="0"/>
              <a:t> Carlos </a:t>
            </a:r>
            <a:r>
              <a:rPr lang="en-GB" dirty="0" err="1"/>
              <a:t>Ereno</a:t>
            </a:r>
            <a:r>
              <a:rPr lang="en-GB" dirty="0"/>
              <a:t> (50%)</a:t>
            </a:r>
          </a:p>
          <a:p>
            <a:r>
              <a:rPr lang="en-GB" dirty="0"/>
              <a:t>PA to Director*  </a:t>
            </a:r>
            <a:r>
              <a:rPr lang="en-GB" dirty="0" err="1"/>
              <a:t>Mrs.</a:t>
            </a:r>
            <a:r>
              <a:rPr lang="en-GB" dirty="0"/>
              <a:t> Sandy Grapes     </a:t>
            </a:r>
            <a:r>
              <a:rPr lang="en-GB" dirty="0" smtClean="0"/>
              <a:t>			</a:t>
            </a:r>
            <a:r>
              <a:rPr lang="en-GB" dirty="0" err="1" smtClean="0"/>
              <a:t>Mrs</a:t>
            </a:r>
            <a:r>
              <a:rPr lang="en-GB" dirty="0" err="1"/>
              <a:t>.</a:t>
            </a:r>
            <a:r>
              <a:rPr lang="en-GB" dirty="0"/>
              <a:t> Christina Thompson </a:t>
            </a:r>
            <a:r>
              <a:rPr lang="en-GB" dirty="0" smtClean="0"/>
              <a:t>(</a:t>
            </a:r>
            <a:r>
              <a:rPr lang="en-GB" dirty="0"/>
              <a:t>50%)</a:t>
            </a:r>
          </a:p>
          <a:p>
            <a:r>
              <a:rPr lang="en-GB" dirty="0"/>
              <a:t>IT Specialist                                          </a:t>
            </a:r>
            <a:r>
              <a:rPr lang="en-GB" dirty="0" smtClean="0"/>
              <a:t>			</a:t>
            </a:r>
            <a:r>
              <a:rPr lang="en-GB" dirty="0" err="1" smtClean="0"/>
              <a:t>Mr</a:t>
            </a:r>
            <a:r>
              <a:rPr lang="en-GB" dirty="0" err="1"/>
              <a:t>.</a:t>
            </a:r>
            <a:r>
              <a:rPr lang="en-GB" dirty="0"/>
              <a:t> Kevin Reynolds (50%)</a:t>
            </a:r>
          </a:p>
        </p:txBody>
      </p:sp>
    </p:spTree>
    <p:extLst>
      <p:ext uri="{BB962C8B-B14F-4D97-AF65-F5344CB8AC3E}">
        <p14:creationId xmlns:p14="http://schemas.microsoft.com/office/powerpoint/2010/main" val="24270339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livar_CYMK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600" y="5502318"/>
            <a:ext cx="1325880" cy="1000081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782320" y="889843"/>
            <a:ext cx="7386320" cy="45243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i="1" u="heavy" dirty="0"/>
              <a:t> SALARY, TRAVEL, AND OFFICE SUPPORT FOR ICPO</a:t>
            </a:r>
            <a:endParaRPr lang="en-GB" dirty="0"/>
          </a:p>
          <a:p>
            <a:r>
              <a:rPr lang="en-GB" b="1" i="1" dirty="0"/>
              <a:t> </a:t>
            </a:r>
            <a:endParaRPr lang="en-GB" dirty="0"/>
          </a:p>
          <a:p>
            <a:pPr lvl="0"/>
            <a:r>
              <a:rPr lang="en-GB" i="1" dirty="0"/>
              <a:t>United Kingdom National Environmental Research Council (NERC) Fiscal year: 1 April 2011 to 31 March 2012</a:t>
            </a:r>
            <a:endParaRPr lang="en-GB" dirty="0"/>
          </a:p>
          <a:p>
            <a:r>
              <a:rPr lang="en-GB" i="1" dirty="0"/>
              <a:t> </a:t>
            </a:r>
            <a:endParaRPr lang="en-GB" dirty="0"/>
          </a:p>
          <a:p>
            <a:pPr marL="342900" indent="-342900">
              <a:buAutoNum type="alphaLcParenR"/>
            </a:pPr>
            <a:r>
              <a:rPr lang="en-GB" i="1" dirty="0" smtClean="0"/>
              <a:t>Salary support</a:t>
            </a:r>
          </a:p>
          <a:p>
            <a:endParaRPr lang="en-GB" dirty="0"/>
          </a:p>
          <a:p>
            <a:pPr marL="285750" indent="-285750">
              <a:buFont typeface="Wingdings" charset="2"/>
              <a:buChar char="Ø"/>
            </a:pPr>
            <a:r>
              <a:rPr lang="en-GB" dirty="0" smtClean="0"/>
              <a:t>Full </a:t>
            </a:r>
            <a:r>
              <a:rPr lang="en-GB" dirty="0"/>
              <a:t>time salary support for Molinari and </a:t>
            </a:r>
            <a:r>
              <a:rPr lang="en-GB" dirty="0" err="1" smtClean="0"/>
              <a:t>Beswick</a:t>
            </a:r>
            <a:endParaRPr lang="en-GB" dirty="0" smtClean="0"/>
          </a:p>
          <a:p>
            <a:pPr marL="285750" indent="-285750">
              <a:buFont typeface="Wingdings" charset="2"/>
              <a:buChar char="Ø"/>
            </a:pPr>
            <a:r>
              <a:rPr lang="en-GB" dirty="0"/>
              <a:t>Half time salary support for Thompson and Reynolds</a:t>
            </a:r>
          </a:p>
          <a:p>
            <a:pPr marL="285750" indent="-285750">
              <a:buFont typeface="Wingdings" charset="2"/>
              <a:buChar char="Ø"/>
            </a:pPr>
            <a:r>
              <a:rPr lang="en-GB" dirty="0" smtClean="0"/>
              <a:t>Computer </a:t>
            </a:r>
            <a:r>
              <a:rPr lang="en-GB" dirty="0"/>
              <a:t>purchases</a:t>
            </a:r>
          </a:p>
          <a:p>
            <a:r>
              <a:rPr lang="en-GB" dirty="0"/>
              <a:t> </a:t>
            </a:r>
          </a:p>
          <a:p>
            <a:r>
              <a:rPr lang="en-GB" dirty="0"/>
              <a:t>   TOTAL NERC FUNDING SUPPORT  ~$300,000</a:t>
            </a:r>
          </a:p>
          <a:p>
            <a:r>
              <a:rPr lang="en-GB" dirty="0"/>
              <a:t> </a:t>
            </a:r>
          </a:p>
          <a:p>
            <a:r>
              <a:rPr lang="en-GB" i="1" dirty="0"/>
              <a:t>b) Office </a:t>
            </a:r>
            <a:r>
              <a:rPr lang="en-GB" i="1" dirty="0" smtClean="0"/>
              <a:t>space</a:t>
            </a:r>
          </a:p>
          <a:p>
            <a:endParaRPr lang="en-GB" dirty="0"/>
          </a:p>
          <a:p>
            <a:pPr marL="285750" indent="-285750">
              <a:buFont typeface="Wingdings" charset="2"/>
              <a:buChar char="Ø"/>
            </a:pPr>
            <a:r>
              <a:rPr lang="en-GB" i="1" dirty="0" smtClean="0"/>
              <a:t>2</a:t>
            </a:r>
            <a:r>
              <a:rPr lang="en-GB" i="1" dirty="0"/>
              <a:t>+ </a:t>
            </a:r>
            <a:r>
              <a:rPr lang="en-GB" dirty="0"/>
              <a:t>Offices</a:t>
            </a:r>
          </a:p>
        </p:txBody>
      </p:sp>
    </p:spTree>
    <p:extLst>
      <p:ext uri="{BB962C8B-B14F-4D97-AF65-F5344CB8AC3E}">
        <p14:creationId xmlns:p14="http://schemas.microsoft.com/office/powerpoint/2010/main" val="37283220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livar_CYMK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600" y="5502318"/>
            <a:ext cx="1325880" cy="1000081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107440" y="1166842"/>
            <a:ext cx="712216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i="1" dirty="0"/>
              <a:t>2) United States CLIVAR Interagency Working Group (NSF, NASA, NOAA) through UCAR/NERC contract Funding year: 1 May 2011 to 30 April 2012</a:t>
            </a:r>
            <a:endParaRPr lang="en-GB" dirty="0"/>
          </a:p>
          <a:p>
            <a:r>
              <a:rPr lang="en-GB" i="1" dirty="0"/>
              <a:t> </a:t>
            </a:r>
            <a:endParaRPr lang="en-GB" dirty="0"/>
          </a:p>
          <a:p>
            <a:pPr lvl="0"/>
            <a:r>
              <a:rPr lang="en-GB" i="1" dirty="0"/>
              <a:t>Salary </a:t>
            </a:r>
            <a:r>
              <a:rPr lang="en-GB" i="1" dirty="0" smtClean="0"/>
              <a:t>support</a:t>
            </a:r>
          </a:p>
          <a:p>
            <a:pPr lvl="0"/>
            <a:endParaRPr lang="en-GB" dirty="0"/>
          </a:p>
          <a:p>
            <a:pPr marL="285750" indent="-285750">
              <a:buFont typeface="Wingdings" charset="2"/>
              <a:buChar char="Ø"/>
            </a:pPr>
            <a:r>
              <a:rPr lang="en-GB" i="1" dirty="0"/>
              <a:t> </a:t>
            </a:r>
            <a:r>
              <a:rPr lang="en-GB" dirty="0" smtClean="0"/>
              <a:t> </a:t>
            </a:r>
            <a:r>
              <a:rPr lang="en-GB" dirty="0"/>
              <a:t>Full time salary support for </a:t>
            </a:r>
            <a:r>
              <a:rPr lang="en-GB" dirty="0" err="1"/>
              <a:t>Pirani</a:t>
            </a:r>
            <a:r>
              <a:rPr lang="en-GB" dirty="0"/>
              <a:t> and </a:t>
            </a:r>
            <a:r>
              <a:rPr lang="en-GB" dirty="0" err="1"/>
              <a:t>Caltabiano</a:t>
            </a:r>
            <a:endParaRPr lang="en-GB" dirty="0"/>
          </a:p>
          <a:p>
            <a:pPr marL="285750" indent="-285750">
              <a:buFont typeface="Wingdings" charset="2"/>
              <a:buChar char="Ø"/>
            </a:pPr>
            <a:r>
              <a:rPr lang="en-GB" dirty="0"/>
              <a:t> </a:t>
            </a:r>
            <a:r>
              <a:rPr lang="en-GB" dirty="0" smtClean="0"/>
              <a:t>Half </a:t>
            </a:r>
            <a:r>
              <a:rPr lang="en-GB" dirty="0"/>
              <a:t>time support for </a:t>
            </a:r>
            <a:r>
              <a:rPr lang="en-GB" dirty="0" err="1"/>
              <a:t>Ereno</a:t>
            </a:r>
            <a:endParaRPr lang="en-GB" dirty="0"/>
          </a:p>
          <a:p>
            <a:r>
              <a:rPr lang="en-GB" i="1" dirty="0"/>
              <a:t>        </a:t>
            </a:r>
            <a:endParaRPr lang="en-GB" dirty="0"/>
          </a:p>
          <a:p>
            <a:r>
              <a:rPr lang="en-GB" i="1" dirty="0"/>
              <a:t>           </a:t>
            </a:r>
            <a:r>
              <a:rPr lang="en-GB" i="1" dirty="0" smtClean="0"/>
              <a:t>					 </a:t>
            </a:r>
            <a:r>
              <a:rPr lang="en-GB" dirty="0">
                <a:solidFill>
                  <a:srgbClr val="404040"/>
                </a:solidFill>
              </a:rPr>
              <a:t>TOTAL US SALARY SUPPORT ~$150,000</a:t>
            </a:r>
          </a:p>
          <a:p>
            <a:r>
              <a:rPr lang="en-GB" dirty="0"/>
              <a:t> </a:t>
            </a:r>
          </a:p>
          <a:p>
            <a:pPr lvl="0"/>
            <a:r>
              <a:rPr lang="en-GB" i="1" dirty="0"/>
              <a:t>Travel </a:t>
            </a:r>
            <a:r>
              <a:rPr lang="en-GB" i="1" dirty="0" smtClean="0"/>
              <a:t>support</a:t>
            </a:r>
          </a:p>
          <a:p>
            <a:pPr lvl="0"/>
            <a:endParaRPr lang="en-GB" dirty="0"/>
          </a:p>
          <a:p>
            <a:pPr marL="285750" indent="-285750">
              <a:buFont typeface="Wingdings" charset="2"/>
              <a:buChar char="Ø"/>
            </a:pPr>
            <a:r>
              <a:rPr lang="en-GB" i="1" dirty="0"/>
              <a:t>  </a:t>
            </a:r>
            <a:r>
              <a:rPr lang="en-GB" dirty="0" smtClean="0"/>
              <a:t>The </a:t>
            </a:r>
            <a:r>
              <a:rPr lang="en-GB" dirty="0"/>
              <a:t>US CLIVAR Office pays for the travel of U.S. scientists (e.g., SSG members, panel chairs) to International CLIVAR meetings</a:t>
            </a:r>
          </a:p>
        </p:txBody>
      </p:sp>
    </p:spTree>
    <p:extLst>
      <p:ext uri="{BB962C8B-B14F-4D97-AF65-F5344CB8AC3E}">
        <p14:creationId xmlns:p14="http://schemas.microsoft.com/office/powerpoint/2010/main" val="19868632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66800" y="403781"/>
            <a:ext cx="7599680" cy="5355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i="1" dirty="0"/>
              <a:t>3) The World Climate Research Council (WCRP)</a:t>
            </a:r>
            <a:endParaRPr lang="en-GB" dirty="0"/>
          </a:p>
          <a:p>
            <a:r>
              <a:rPr lang="en-GB" dirty="0"/>
              <a:t> </a:t>
            </a:r>
          </a:p>
          <a:p>
            <a:pPr lvl="0"/>
            <a:r>
              <a:rPr lang="en-GB" i="1" dirty="0"/>
              <a:t>General meeting </a:t>
            </a:r>
            <a:r>
              <a:rPr lang="en-GB" i="1" dirty="0" smtClean="0"/>
              <a:t>support</a:t>
            </a:r>
          </a:p>
          <a:p>
            <a:pPr lvl="0"/>
            <a:endParaRPr lang="en-GB" dirty="0"/>
          </a:p>
          <a:p>
            <a:r>
              <a:rPr lang="en-GB" dirty="0" smtClean="0"/>
              <a:t>WCRP </a:t>
            </a:r>
            <a:r>
              <a:rPr lang="en-GB" dirty="0"/>
              <a:t>pays for the travel of non-U.S. scientists to International CLIVAR meetings</a:t>
            </a:r>
            <a:endParaRPr lang="en-GB" dirty="0">
              <a:solidFill>
                <a:srgbClr val="404040"/>
              </a:solidFill>
            </a:endParaRPr>
          </a:p>
          <a:p>
            <a:r>
              <a:rPr lang="en-GB" dirty="0">
                <a:solidFill>
                  <a:srgbClr val="404040"/>
                </a:solidFill>
              </a:rPr>
              <a:t> </a:t>
            </a:r>
            <a:r>
              <a:rPr lang="en-GB" dirty="0" smtClean="0">
                <a:solidFill>
                  <a:srgbClr val="404040"/>
                </a:solidFill>
              </a:rPr>
              <a:t>			TOTAL </a:t>
            </a:r>
            <a:r>
              <a:rPr lang="en-GB" dirty="0">
                <a:solidFill>
                  <a:srgbClr val="404040"/>
                </a:solidFill>
              </a:rPr>
              <a:t>WCRP TRAVEL SUPPORT FOR 2012: ~$140,000</a:t>
            </a:r>
          </a:p>
          <a:p>
            <a:r>
              <a:rPr lang="en-GB" dirty="0"/>
              <a:t> </a:t>
            </a:r>
          </a:p>
          <a:p>
            <a:pPr lvl="0"/>
            <a:r>
              <a:rPr lang="en-GB" i="1" dirty="0"/>
              <a:t>Travel for </a:t>
            </a:r>
            <a:r>
              <a:rPr lang="en-GB" i="1" dirty="0" smtClean="0"/>
              <a:t>individuals</a:t>
            </a:r>
          </a:p>
          <a:p>
            <a:pPr lvl="0"/>
            <a:endParaRPr lang="en-GB" dirty="0"/>
          </a:p>
          <a:p>
            <a:r>
              <a:rPr lang="en-GB" i="1" dirty="0"/>
              <a:t> </a:t>
            </a:r>
            <a:r>
              <a:rPr lang="en-GB" dirty="0" smtClean="0"/>
              <a:t>When </a:t>
            </a:r>
            <a:r>
              <a:rPr lang="en-GB" dirty="0"/>
              <a:t>justified, the WCRP pays for the travel of individual scientists to relevant </a:t>
            </a:r>
            <a:r>
              <a:rPr lang="en-GB" dirty="0" smtClean="0"/>
              <a:t>meetings</a:t>
            </a:r>
          </a:p>
          <a:p>
            <a:endParaRPr lang="en-GB" i="1" dirty="0" smtClean="0"/>
          </a:p>
          <a:p>
            <a:r>
              <a:rPr lang="en-GB" i="1" dirty="0" smtClean="0"/>
              <a:t>4) The University of Buenos Aires, Buenos Aires, Argentina: </a:t>
            </a:r>
            <a:r>
              <a:rPr lang="en-GB" dirty="0" smtClean="0"/>
              <a:t>The University of Buenos Aires provides office space for Dr. </a:t>
            </a:r>
            <a:r>
              <a:rPr lang="en-GB" dirty="0" err="1" smtClean="0"/>
              <a:t>Ereno</a:t>
            </a:r>
            <a:r>
              <a:rPr lang="en-GB" dirty="0" smtClean="0"/>
              <a:t>.</a:t>
            </a:r>
          </a:p>
          <a:p>
            <a:r>
              <a:rPr lang="en-GB" dirty="0" smtClean="0"/>
              <a:t> </a:t>
            </a:r>
          </a:p>
          <a:p>
            <a:r>
              <a:rPr lang="en-GB" i="1" dirty="0" smtClean="0"/>
              <a:t>5) The </a:t>
            </a:r>
            <a:r>
              <a:rPr lang="en-GB" i="1" dirty="0" err="1" smtClean="0"/>
              <a:t>Abdus</a:t>
            </a:r>
            <a:r>
              <a:rPr lang="en-GB" i="1" dirty="0" smtClean="0"/>
              <a:t> Salam International Centre for Theoretical Physics, Trieste, Italy: </a:t>
            </a:r>
            <a:r>
              <a:rPr lang="en-GB" dirty="0" smtClean="0"/>
              <a:t>The Centre provides office space for Dr. </a:t>
            </a:r>
            <a:r>
              <a:rPr lang="en-GB" dirty="0" err="1" smtClean="0"/>
              <a:t>Pirani</a:t>
            </a:r>
            <a:endParaRPr lang="en-GB" dirty="0" smtClean="0"/>
          </a:p>
          <a:p>
            <a:endParaRPr lang="en-GB" dirty="0"/>
          </a:p>
        </p:txBody>
      </p:sp>
      <p:pic>
        <p:nvPicPr>
          <p:cNvPr id="3" name="Picture 2" descr="clivar_CYMK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600" y="5502318"/>
            <a:ext cx="1325880" cy="1000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71685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livar_CYMK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600" y="5502318"/>
            <a:ext cx="1325880" cy="1000081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482600" y="686596"/>
            <a:ext cx="8234680" cy="4801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i="1" u="heavy" dirty="0"/>
              <a:t>SUMMARY OF ICPO ACTIVITIES FOR THE PERIOD FROM SSG17 TO SSG18 </a:t>
            </a:r>
            <a:r>
              <a:rPr lang="en-GB" dirty="0"/>
              <a:t>(Details are provided on the CLIVAR website)</a:t>
            </a:r>
          </a:p>
          <a:p>
            <a:r>
              <a:rPr lang="en-GB" dirty="0"/>
              <a:t> 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GB" dirty="0"/>
              <a:t>Meeting attendance includes working with CLIVAR panels and working groups on local logistics, developing participant lists and agendas, providing assistance as needed during the meeting and writing the final report.</a:t>
            </a:r>
          </a:p>
          <a:p>
            <a:r>
              <a:rPr lang="en-GB" dirty="0"/>
              <a:t> </a:t>
            </a:r>
          </a:p>
          <a:p>
            <a:r>
              <a:rPr lang="en-GB" dirty="0"/>
              <a:t> </a:t>
            </a:r>
            <a:r>
              <a:rPr lang="en-GB" dirty="0" smtClean="0"/>
              <a:t>							</a:t>
            </a:r>
            <a:r>
              <a:rPr lang="en-GB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Number of CLIVAR meetings supported: 35</a:t>
            </a:r>
          </a:p>
          <a:p>
            <a:endParaRPr lang="en-GB" dirty="0">
              <a:solidFill>
                <a:schemeClr val="bg1">
                  <a:lumMod val="75000"/>
                  <a:lumOff val="25000"/>
                </a:schemeClr>
              </a:solidFill>
            </a:endParaRPr>
          </a:p>
          <a:p>
            <a:r>
              <a:rPr lang="en-GB" dirty="0"/>
              <a:t> </a:t>
            </a:r>
            <a:r>
              <a:rPr lang="en-GB" dirty="0" smtClean="0"/>
              <a:t>2.   Support </a:t>
            </a:r>
            <a:r>
              <a:rPr lang="en-GB" dirty="0"/>
              <a:t>for CLIVAR Working Groups and Panels includes    </a:t>
            </a:r>
          </a:p>
          <a:p>
            <a:pPr lvl="1"/>
            <a:r>
              <a:rPr lang="en-GB" dirty="0" smtClean="0"/>
              <a:t>providing </a:t>
            </a:r>
            <a:r>
              <a:rPr lang="en-GB" dirty="0"/>
              <a:t>support between meetings on action items, keeping members aware of relevant issues (i.e., meetings), interacting with other panels and working groups on issues of mutual interest, etc.</a:t>
            </a:r>
          </a:p>
          <a:p>
            <a:r>
              <a:rPr lang="en-GB" dirty="0"/>
              <a:t> </a:t>
            </a:r>
            <a:endParaRPr lang="en-GB" dirty="0" smtClean="0"/>
          </a:p>
          <a:p>
            <a:r>
              <a:rPr lang="en-GB" dirty="0" smtClean="0">
                <a:solidFill>
                  <a:srgbClr val="404040"/>
                </a:solidFill>
              </a:rPr>
              <a:t>							Number of actions supporting CLIVAR panels: 20</a:t>
            </a:r>
          </a:p>
          <a:p>
            <a:endParaRPr lang="en-GB" dirty="0"/>
          </a:p>
          <a:p>
            <a:r>
              <a:rPr lang="en-GB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9219057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60400" y="429956"/>
            <a:ext cx="7660640" cy="5632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/>
              <a:t> 3.	Support for WCRP activities includes similar activities as 2   </a:t>
            </a:r>
          </a:p>
          <a:p>
            <a:r>
              <a:rPr lang="en-GB" dirty="0" smtClean="0"/>
              <a:t>	Above but performed for WCRP cross-cuts (e.g., extremes), other WCRP 	projects and JSC.</a:t>
            </a:r>
          </a:p>
          <a:p>
            <a:r>
              <a:rPr lang="en-GB" dirty="0" smtClean="0"/>
              <a:t> </a:t>
            </a:r>
          </a:p>
          <a:p>
            <a:pPr lvl="5"/>
            <a:r>
              <a:rPr lang="en-GB" dirty="0" smtClean="0">
                <a:solidFill>
                  <a:srgbClr val="404040"/>
                </a:solidFill>
              </a:rPr>
              <a:t>	Number of actions supporting WCRP activities:  20</a:t>
            </a:r>
          </a:p>
          <a:p>
            <a:r>
              <a:rPr lang="en-GB" dirty="0" smtClean="0"/>
              <a:t> </a:t>
            </a:r>
          </a:p>
          <a:p>
            <a:pPr lvl="0"/>
            <a:r>
              <a:rPr lang="en-GB" dirty="0" smtClean="0"/>
              <a:t>4.	Reports and publications written or in preparation.</a:t>
            </a:r>
          </a:p>
          <a:p>
            <a:r>
              <a:rPr lang="en-GB" dirty="0" smtClean="0"/>
              <a:t> </a:t>
            </a:r>
          </a:p>
          <a:p>
            <a:r>
              <a:rPr lang="en-GB" dirty="0" smtClean="0">
                <a:solidFill>
                  <a:srgbClr val="404040"/>
                </a:solidFill>
              </a:rPr>
              <a:t>						Number of reports generated: 15</a:t>
            </a:r>
          </a:p>
          <a:p>
            <a:pPr marL="342900" lvl="0" indent="-342900">
              <a:spcAft>
                <a:spcPts val="0"/>
              </a:spcAft>
              <a:buAutoNum type="arabicPeriod" startAt="5"/>
              <a:tabLst>
                <a:tab pos="2970530" algn="l"/>
              </a:tabLst>
            </a:pPr>
            <a:r>
              <a:rPr lang="en-GB" dirty="0" smtClean="0">
                <a:effectLst/>
                <a:latin typeface="Arial"/>
                <a:ea typeface="Cambria"/>
                <a:cs typeface="Times New Roman"/>
              </a:rPr>
              <a:t>Other actions</a:t>
            </a:r>
            <a:endParaRPr lang="en-GB" dirty="0" smtClean="0">
              <a:effectLst/>
              <a:latin typeface="Cambria"/>
              <a:ea typeface="Cambria"/>
              <a:cs typeface="Times New Roman"/>
            </a:endParaRPr>
          </a:p>
          <a:p>
            <a:pPr marL="768350" indent="-285750">
              <a:buFontTx/>
              <a:buChar char="-"/>
              <a:tabLst>
                <a:tab pos="2970530" algn="l"/>
              </a:tabLst>
            </a:pPr>
            <a:r>
              <a:rPr lang="en-GB" dirty="0">
                <a:latin typeface="Arial"/>
                <a:ea typeface="Cambria"/>
                <a:cs typeface="Times New Roman"/>
              </a:rPr>
              <a:t>modified procedure for developing annual meeting requests</a:t>
            </a:r>
          </a:p>
          <a:p>
            <a:pPr marL="768350" indent="-285750">
              <a:buFontTx/>
              <a:buChar char="-"/>
              <a:tabLst>
                <a:tab pos="2970530" algn="l"/>
              </a:tabLst>
            </a:pPr>
            <a:r>
              <a:rPr lang="en-GB" dirty="0">
                <a:latin typeface="Arial"/>
                <a:ea typeface="Cambria"/>
                <a:cs typeface="Times New Roman"/>
              </a:rPr>
              <a:t>wrote and distributed statement on becoming a member of CLIVAR SSG, Working Groups and Panels</a:t>
            </a:r>
          </a:p>
          <a:p>
            <a:pPr marL="768350" indent="-285750">
              <a:buFontTx/>
              <a:buChar char="-"/>
              <a:tabLst>
                <a:tab pos="2970530" algn="l"/>
              </a:tabLst>
            </a:pPr>
            <a:r>
              <a:rPr lang="en-GB" dirty="0" smtClean="0">
                <a:latin typeface="Arial"/>
                <a:ea typeface="Cambria"/>
                <a:cs typeface="Times New Roman"/>
              </a:rPr>
              <a:t>Handbook </a:t>
            </a:r>
            <a:r>
              <a:rPr lang="en-GB" dirty="0">
                <a:latin typeface="Arial"/>
                <a:ea typeface="Cambria"/>
                <a:cs typeface="Times New Roman"/>
              </a:rPr>
              <a:t>for Staff Scientists in preparation</a:t>
            </a:r>
          </a:p>
          <a:p>
            <a:pPr marL="768350" indent="-285750">
              <a:buFontTx/>
              <a:buChar char="-"/>
              <a:tabLst>
                <a:tab pos="2970530" algn="l"/>
              </a:tabLst>
            </a:pPr>
            <a:r>
              <a:rPr lang="en-GB" dirty="0" smtClean="0">
                <a:latin typeface="Arial"/>
                <a:ea typeface="Cambria"/>
                <a:cs typeface="Times New Roman"/>
              </a:rPr>
              <a:t>Reviewing </a:t>
            </a:r>
            <a:r>
              <a:rPr lang="en-GB" dirty="0">
                <a:latin typeface="Arial"/>
                <a:ea typeface="Cambria"/>
                <a:cs typeface="Times New Roman"/>
              </a:rPr>
              <a:t>CLIVAR Working Groups and Panels Terms of Reference using TOR achievements as criteria for relevancy</a:t>
            </a:r>
          </a:p>
          <a:p>
            <a:pPr marL="768350" indent="-285750">
              <a:buFontTx/>
              <a:buChar char="-"/>
              <a:tabLst>
                <a:tab pos="2970530" algn="l"/>
              </a:tabLst>
            </a:pPr>
            <a:r>
              <a:rPr lang="en-GB" dirty="0" smtClean="0">
                <a:latin typeface="Arial"/>
                <a:ea typeface="Cambria"/>
                <a:cs typeface="Times New Roman"/>
              </a:rPr>
              <a:t>Continued </a:t>
            </a:r>
            <a:r>
              <a:rPr lang="en-GB" dirty="0">
                <a:latin typeface="Arial"/>
                <a:ea typeface="Cambria"/>
                <a:cs typeface="Times New Roman"/>
              </a:rPr>
              <a:t>actions to promote OSC particularly through interactions with CIVAR Working Groups and Panels </a:t>
            </a:r>
          </a:p>
          <a:p>
            <a:endParaRPr lang="en-GB" dirty="0">
              <a:solidFill>
                <a:srgbClr val="404040"/>
              </a:solidFill>
            </a:endParaRPr>
          </a:p>
          <a:p>
            <a:r>
              <a:rPr lang="en-GB" dirty="0" smtClean="0">
                <a:solidFill>
                  <a:srgbClr val="404040"/>
                </a:solidFill>
              </a:rPr>
              <a:t/>
            </a:r>
            <a:endParaRPr lang="en-GB" dirty="0">
              <a:solidFill>
                <a:srgbClr val="404040"/>
              </a:solidFill>
            </a:endParaRPr>
          </a:p>
        </p:txBody>
      </p:sp>
      <p:pic>
        <p:nvPicPr>
          <p:cNvPr id="3" name="Picture 2" descr="clivar_CYMK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600" y="5502318"/>
            <a:ext cx="1325880" cy="1000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93178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91</Words>
  <Application>Microsoft Macintosh PowerPoint</Application>
  <PresentationFormat>On-screen Show (4:3)</PresentationFormat>
  <Paragraphs>82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INTERNATIONAL CLIVAR PROJECT OFFICE REPORT TO SSG 18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INTERNATIONAL CLIVAR PROJECT OFFICE REPORT TO SSG 18 </dc:title>
  <dc:creator>cct</dc:creator>
  <cp:lastModifiedBy>cct</cp:lastModifiedBy>
  <cp:revision>4</cp:revision>
  <dcterms:created xsi:type="dcterms:W3CDTF">2011-04-27T11:01:21Z</dcterms:created>
  <dcterms:modified xsi:type="dcterms:W3CDTF">2011-04-27T11:43:51Z</dcterms:modified>
</cp:coreProperties>
</file>