
<file path=[Content_Types].xml><?xml version="1.0" encoding="utf-8"?>
<Types xmlns="http://schemas.openxmlformats.org/package/2006/content-types">
  <Override PartName="/ppt/tags/tag1.xml" ContentType="application/vnd.openxmlformats-officedocument.presentationml.tags+xml"/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10"/>
  </p:notesMasterIdLst>
  <p:sldIdLst>
    <p:sldId id="257" r:id="rId2"/>
    <p:sldId id="258" r:id="rId3"/>
    <p:sldId id="262" r:id="rId4"/>
    <p:sldId id="263" r:id="rId5"/>
    <p:sldId id="261" r:id="rId6"/>
    <p:sldId id="304" r:id="rId7"/>
    <p:sldId id="307" r:id="rId8"/>
    <p:sldId id="306" r:id="rId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 snapVertSplitter="1" vertBarState="minimized">
    <p:restoredLeft sz="18012" autoAdjust="0"/>
    <p:restoredTop sz="94660"/>
  </p:normalViewPr>
  <p:slideViewPr>
    <p:cSldViewPr>
      <p:cViewPr>
        <p:scale>
          <a:sx n="100" d="100"/>
          <a:sy n="100" d="100"/>
        </p:scale>
        <p:origin x="-1608" y="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7758B-AF69-1E4B-97AA-66F36358699C}" type="datetimeFigureOut">
              <a:rPr lang="es-ES_tradnl" smtClean="0"/>
              <a:pPr/>
              <a:t>4/5/11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99542-7690-AE4A-B7B9-C0728ACE3944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99542-7690-AE4A-B7B9-C0728ACE3944}" type="slidenum">
              <a:rPr lang="es-ES_tradnl" smtClean="0"/>
              <a:pPr/>
              <a:t>1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5F656-64A5-4E4B-AE02-855144ADE488}" type="slidenum">
              <a:rPr lang="es-ES_tradnl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52C08-4089-BD44-A5BE-85A7D42CAEFB}" type="slidenum">
              <a:rPr lang="es-ES_tradnl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440B3-15E8-1940-9398-6983407F70B8}" type="slidenum">
              <a:rPr lang="es-ES_tradnl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AFD1E-7F65-3542-BDE2-7FD8EBEB76B4}" type="slidenum">
              <a:rPr lang="es-ES_tradnl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A6201-6FC5-7645-AF29-798D4A0D5AAF}" type="slidenum">
              <a:rPr lang="es-ES_tradnl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49E7B-154C-CD4D-B01B-08EFD655DEF7}" type="slidenum">
              <a:rPr lang="es-ES_tradnl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9A857-2308-B244-BC2D-678CABDF2FD6}" type="slidenum">
              <a:rPr lang="es-ES_tradnl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8F987-9820-4242-AF60-6B4307810F3C}" type="slidenum">
              <a:rPr lang="es-ES_tradnl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A3DCB-1A26-CD4A-AE51-D299CEEA1FA2}" type="slidenum">
              <a:rPr lang="es-ES_tradnl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74890-13DC-204C-B9B9-8539D1834C8B}" type="slidenum">
              <a:rPr lang="es-ES_tradnl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22681-41C3-BC4B-8D0D-E57302D21B87}" type="slidenum">
              <a:rPr lang="es-ES_tradnl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FABD1EAC-6010-7747-B1E5-D6AAC6D628AE}" type="slidenum">
              <a:rPr lang="es-ES_tradnl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-105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-105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-105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-105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hyperlink" Target="http://clivar.iim.csic.es" TargetMode="External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://www.clivar.org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un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9375" y="169863"/>
            <a:ext cx="7704138" cy="11207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 dirty="0"/>
          </a:p>
        </p:txBody>
      </p:sp>
      <p:sp>
        <p:nvSpPr>
          <p:cNvPr id="13316" name="Título 1"/>
          <p:cNvSpPr>
            <a:spLocks noGrp="1"/>
          </p:cNvSpPr>
          <p:nvPr>
            <p:ph type="ctrTitle" idx="4294967295"/>
          </p:nvPr>
        </p:nvSpPr>
        <p:spPr>
          <a:xfrm>
            <a:off x="3276600" y="1524000"/>
            <a:ext cx="5257800" cy="1470025"/>
          </a:xfrm>
        </p:spPr>
        <p:txBody>
          <a:bodyPr/>
          <a:lstStyle/>
          <a:p>
            <a:pPr eaLnBrk="1" hangingPunct="1"/>
            <a:r>
              <a:rPr lang="es-ES" sz="4000" dirty="0" smtClean="0"/>
              <a:t>Climate in Spain:</a:t>
            </a:r>
            <a:br>
              <a:rPr lang="es-ES" sz="4000" dirty="0" smtClean="0"/>
            </a:br>
            <a:r>
              <a:rPr lang="es-ES" sz="4000" dirty="0" smtClean="0"/>
              <a:t>Past, present and future</a:t>
            </a:r>
          </a:p>
        </p:txBody>
      </p:sp>
      <p:sp>
        <p:nvSpPr>
          <p:cNvPr id="13317" name="Subtítulo 2"/>
          <p:cNvSpPr>
            <a:spLocks noGrp="1"/>
          </p:cNvSpPr>
          <p:nvPr>
            <p:ph type="subTitle" idx="4294967295"/>
          </p:nvPr>
        </p:nvSpPr>
        <p:spPr>
          <a:xfrm>
            <a:off x="3124200" y="2971800"/>
            <a:ext cx="5638800" cy="7620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es-ES" sz="2400" dirty="0">
                <a:solidFill>
                  <a:srgbClr val="898989"/>
                </a:solidFill>
              </a:rPr>
              <a:t>Regional Climate Change 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es-ES" sz="2400" dirty="0">
                <a:solidFill>
                  <a:srgbClr val="898989"/>
                </a:solidFill>
              </a:rPr>
              <a:t>Assessment Report</a:t>
            </a:r>
          </a:p>
        </p:txBody>
      </p:sp>
      <p:pic>
        <p:nvPicPr>
          <p:cNvPr id="13318" name="Picture 6" descr="cabecera_logo_mm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8388" y="522288"/>
            <a:ext cx="2306637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logo_ministerio_ciencia_innovac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0288" y="522288"/>
            <a:ext cx="1601787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331913" y="404813"/>
            <a:ext cx="19705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2000" b="1" dirty="0">
                <a:solidFill>
                  <a:srgbClr val="CC0000"/>
                </a:solidFill>
              </a:rPr>
              <a:t>CLIVAR-SPAIN</a:t>
            </a:r>
            <a:endParaRPr lang="es-ES" b="1" dirty="0">
              <a:solidFill>
                <a:srgbClr val="CC0000"/>
              </a:solidFill>
            </a:endParaRPr>
          </a:p>
        </p:txBody>
      </p:sp>
      <p:pic>
        <p:nvPicPr>
          <p:cNvPr id="13321" name="Picture 9" descr="clivar_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01625"/>
            <a:ext cx="1095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ángulo 11"/>
          <p:cNvSpPr/>
          <p:nvPr/>
        </p:nvSpPr>
        <p:spPr>
          <a:xfrm>
            <a:off x="228600" y="5943600"/>
            <a:ext cx="8477326" cy="679160"/>
          </a:xfrm>
          <a:prstGeom prst="rect">
            <a:avLst/>
          </a:prstGeom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s-ES" sz="2200" dirty="0" smtClean="0">
                <a:latin typeface="Calibri" charset="0"/>
                <a:hlinkClick r:id="rId7"/>
              </a:rPr>
              <a:t>http://clivar.iim.csic.es</a:t>
            </a:r>
            <a:endParaRPr lang="es-ES" sz="2200" dirty="0" smtClean="0">
              <a:latin typeface="Calibri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s-ES" sz="2000" dirty="0" smtClean="0">
                <a:latin typeface="Calibri" charset="0"/>
              </a:rPr>
              <a:t>http://www.clivar.org/organization/national.php, </a:t>
            </a:r>
            <a:r>
              <a:rPr lang="es-ES_tradnl" sz="2000" dirty="0" smtClean="0">
                <a:latin typeface="Calibri" charset="0"/>
              </a:rPr>
              <a:t>http://www.wcrp-climate.org</a:t>
            </a:r>
            <a:r>
              <a:rPr lang="es-ES" sz="2000" dirty="0" smtClean="0">
                <a:latin typeface="Calibri" charset="0"/>
              </a:rPr>
              <a:t>)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es-ES" sz="2000" dirty="0" smtClean="0">
              <a:latin typeface="Calibri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733800" y="3733800"/>
            <a:ext cx="4724400" cy="1536318"/>
          </a:xfrm>
          <a:prstGeom prst="rect">
            <a:avLst/>
          </a:prstGeom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s-ES" b="1" dirty="0">
                <a:latin typeface="Calibri" charset="0"/>
              </a:rPr>
              <a:t>Editors: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s-ES" b="1" dirty="0">
                <a:latin typeface="Calibri" charset="0"/>
              </a:rPr>
              <a:t>Fiz F. </a:t>
            </a:r>
            <a:r>
              <a:rPr lang="es-ES" b="1" dirty="0" smtClean="0">
                <a:latin typeface="Calibri" charset="0"/>
              </a:rPr>
              <a:t>Pérez (IIM-</a:t>
            </a:r>
            <a:r>
              <a:rPr lang="es-ES_tradnl" b="1" dirty="0" smtClean="0">
                <a:latin typeface="Calibri" charset="0"/>
              </a:rPr>
              <a:t>CSIC)</a:t>
            </a:r>
            <a:r>
              <a:rPr lang="es-ES" b="1" dirty="0" smtClean="0">
                <a:latin typeface="Calibri" charset="0"/>
              </a:rPr>
              <a:t> </a:t>
            </a:r>
            <a:endParaRPr lang="es-ES" b="1" dirty="0">
              <a:latin typeface="Calibri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s-ES" b="1" dirty="0">
                <a:latin typeface="Calibri" charset="0"/>
              </a:rPr>
              <a:t>Roberta </a:t>
            </a:r>
            <a:r>
              <a:rPr lang="es-ES" b="1" dirty="0" smtClean="0">
                <a:latin typeface="Calibri" charset="0"/>
              </a:rPr>
              <a:t>Boscolo(WMO-</a:t>
            </a:r>
            <a:r>
              <a:rPr lang="es-ES_tradnl" b="1" dirty="0" smtClean="0">
                <a:latin typeface="Calibri" charset="0"/>
              </a:rPr>
              <a:t>WCRP)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es-ES_tradnl" b="1" dirty="0" smtClean="0">
              <a:latin typeface="Calibri" charset="0"/>
            </a:endParaRPr>
          </a:p>
          <a:p>
            <a:pPr algn="ctr">
              <a:lnSpc>
                <a:spcPct val="90000"/>
              </a:lnSpc>
            </a:pPr>
            <a:r>
              <a:rPr lang="es-ES_tradnl" b="1" dirty="0" smtClean="0">
                <a:latin typeface="Calibri" charset="0"/>
              </a:rPr>
              <a:t>Authors: CLIVAR-SPAIN thematic network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es-ES" sz="1400" dirty="0">
              <a:latin typeface="Calibri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371600"/>
            <a:ext cx="3249295" cy="4458335"/>
          </a:xfrm>
          <a:prstGeom prst="rect">
            <a:avLst/>
          </a:prstGeom>
        </p:spPr>
      </p:pic>
    </p:spTree>
  </p:cSld>
  <p:clrMapOvr>
    <a:masterClrMapping/>
  </p:clrMapOvr>
  <p:transition advTm="2815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47992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sp>
        <p:nvSpPr>
          <p:cNvPr id="14343" name="Marcador de texto vertical 7"/>
          <p:cNvSpPr txBox="1">
            <a:spLocks/>
          </p:cNvSpPr>
          <p:nvPr/>
        </p:nvSpPr>
        <p:spPr bwMode="auto">
          <a:xfrm rot="-5400000">
            <a:off x="2019300" y="38100"/>
            <a:ext cx="5334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prstTxWarp prst="textNoShape">
              <a:avLst/>
            </a:prstTxWarp>
          </a:bodyPr>
          <a:lstStyle/>
          <a:p>
            <a:pPr marL="342900" indent="-342900" algn="just" defTabSz="457200">
              <a:spcBef>
                <a:spcPct val="20000"/>
              </a:spcBef>
              <a:buFont typeface="Arial" charset="0"/>
              <a:buNone/>
            </a:pPr>
            <a:endParaRPr lang="es-ES_tradnl" sz="1900"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14344" name="Título 9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762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_tradnl" sz="2800" dirty="0" smtClean="0"/>
              <a:t>CLIVAR-SPAIN NATIONAL COMMITTEE/THEMATIC NETWORK</a:t>
            </a:r>
          </a:p>
        </p:txBody>
      </p:sp>
      <p:sp>
        <p:nvSpPr>
          <p:cNvPr id="14345" name="Marcador de contenido 10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5562600" cy="5334000"/>
          </a:xfrm>
        </p:spPr>
        <p:txBody>
          <a:bodyPr/>
          <a:lstStyle/>
          <a:p>
            <a:pPr algn="just">
              <a:buClr>
                <a:schemeClr val="tx1"/>
              </a:buClr>
              <a:buNone/>
            </a:pPr>
            <a:r>
              <a:rPr lang="es-ES_tradnl" sz="1600" b="1" dirty="0" smtClean="0">
                <a:solidFill>
                  <a:srgbClr val="008000"/>
                </a:solidFill>
              </a:rPr>
              <a:t>HISTORY: </a:t>
            </a:r>
            <a:r>
              <a:rPr lang="es-ES_tradnl" sz="1600" b="1" dirty="0" smtClean="0"/>
              <a:t>exists since 2003</a:t>
            </a:r>
            <a:endParaRPr lang="es-ES_tradnl" sz="1600" dirty="0" smtClean="0"/>
          </a:p>
          <a:p>
            <a:pPr algn="just">
              <a:buClr>
                <a:schemeClr val="tx1"/>
              </a:buClr>
              <a:buNone/>
            </a:pPr>
            <a:r>
              <a:rPr lang="es-ES_tradnl" sz="1600" b="1" dirty="0" smtClean="0">
                <a:solidFill>
                  <a:srgbClr val="008000"/>
                </a:solidFill>
              </a:rPr>
              <a:t>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1600" b="1" dirty="0" smtClean="0">
                <a:solidFill>
                  <a:srgbClr val="008000"/>
                </a:solidFill>
                <a:ea typeface="Arial" charset="0"/>
                <a:cs typeface="Arial" charset="0"/>
              </a:rPr>
              <a:t>COMPOSITION:</a:t>
            </a:r>
            <a:r>
              <a:rPr lang="en-GB" sz="1600" dirty="0" smtClean="0">
                <a:ea typeface="Arial" charset="0"/>
                <a:cs typeface="Arial" charset="0"/>
              </a:rPr>
              <a:t>   </a:t>
            </a:r>
            <a:r>
              <a:rPr lang="en-GB" sz="16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More than 100 Spanish researchers </a:t>
            </a:r>
          </a:p>
          <a:p>
            <a:pPr lvl="1">
              <a:lnSpc>
                <a:spcPct val="80000"/>
              </a:lnSpc>
              <a:buNone/>
            </a:pPr>
            <a:r>
              <a:rPr lang="en-GB" sz="1200" dirty="0" smtClean="0">
                <a:solidFill>
                  <a:srgbClr val="FF0000"/>
                </a:solidFill>
              </a:rPr>
              <a:t> </a:t>
            </a:r>
            <a:endParaRPr lang="en-GB" sz="1600" b="1" dirty="0" smtClean="0">
              <a:solidFill>
                <a:srgbClr val="008000"/>
              </a:solidFill>
            </a:endParaRPr>
          </a:p>
          <a:p>
            <a:pPr algn="just">
              <a:buClr>
                <a:schemeClr val="tx1"/>
              </a:buClr>
              <a:buNone/>
            </a:pPr>
            <a:r>
              <a:rPr lang="en-GB" sz="1600" b="1" dirty="0" smtClean="0">
                <a:solidFill>
                  <a:srgbClr val="008000"/>
                </a:solidFill>
              </a:rPr>
              <a:t>GOALS: </a:t>
            </a:r>
            <a:endParaRPr lang="en-GB" sz="1600" b="1" dirty="0" smtClean="0">
              <a:solidFill>
                <a:srgbClr val="0000FF"/>
              </a:solidFill>
            </a:endParaRPr>
          </a:p>
          <a:p>
            <a:pPr marL="566738" lvl="1" indent="-303213">
              <a:lnSpc>
                <a:spcPct val="80000"/>
              </a:lnSpc>
              <a:buClr>
                <a:schemeClr val="tx1"/>
              </a:buClr>
            </a:pPr>
            <a:r>
              <a:rPr lang="en-GB" sz="1500" b="1" dirty="0" smtClean="0"/>
              <a:t>Promote and coordinate climate research in Spain related to CLIVAR objectives</a:t>
            </a:r>
          </a:p>
          <a:p>
            <a:pPr marL="566738" lvl="1" indent="-303213">
              <a:lnSpc>
                <a:spcPct val="80000"/>
              </a:lnSpc>
              <a:buClr>
                <a:schemeClr val="tx1"/>
              </a:buClr>
            </a:pPr>
            <a:endParaRPr lang="en-GB" sz="1500" dirty="0" smtClean="0"/>
          </a:p>
          <a:p>
            <a:pPr marL="566738" lvl="1" indent="-303213">
              <a:lnSpc>
                <a:spcPct val="80000"/>
              </a:lnSpc>
              <a:buClr>
                <a:schemeClr val="tx1"/>
              </a:buClr>
            </a:pPr>
            <a:r>
              <a:rPr lang="en-GB" sz="1500" b="1" dirty="0" smtClean="0"/>
              <a:t>Improve  quality and relevance of Spanish science</a:t>
            </a:r>
          </a:p>
          <a:p>
            <a:pPr marL="566738" lvl="1" indent="-303213">
              <a:lnSpc>
                <a:spcPct val="80000"/>
              </a:lnSpc>
              <a:spcAft>
                <a:spcPts val="400"/>
              </a:spcAft>
              <a:buClr>
                <a:schemeClr val="tx1"/>
              </a:buClr>
            </a:pPr>
            <a:endParaRPr lang="en-GB" sz="1500" dirty="0" smtClean="0"/>
          </a:p>
          <a:p>
            <a:pPr marL="355600" lvl="2" indent="0">
              <a:lnSpc>
                <a:spcPct val="80000"/>
              </a:lnSpc>
              <a:spcAft>
                <a:spcPts val="400"/>
              </a:spcAft>
              <a:buClr>
                <a:schemeClr val="tx1"/>
              </a:buClr>
            </a:pPr>
            <a:r>
              <a:rPr lang="en-GB" sz="1500" dirty="0" smtClean="0"/>
              <a:t> Foster collaboration between scientific groups</a:t>
            </a:r>
          </a:p>
          <a:p>
            <a:pPr marL="355600" lvl="2" indent="0">
              <a:lnSpc>
                <a:spcPct val="80000"/>
              </a:lnSpc>
              <a:spcAft>
                <a:spcPts val="400"/>
              </a:spcAft>
              <a:buClr>
                <a:schemeClr val="tx1"/>
              </a:buClr>
            </a:pPr>
            <a:r>
              <a:rPr lang="en-GB" sz="1500" dirty="0" smtClean="0"/>
              <a:t> Lobby” for public access to Spanish meteorological/climate data</a:t>
            </a:r>
          </a:p>
          <a:p>
            <a:pPr marL="355600" lvl="2" indent="0">
              <a:lnSpc>
                <a:spcPct val="80000"/>
              </a:lnSpc>
              <a:spcAft>
                <a:spcPts val="400"/>
              </a:spcAft>
              <a:buClr>
                <a:schemeClr val="tx1"/>
              </a:buClr>
            </a:pPr>
            <a:r>
              <a:rPr lang="en-GB" sz="1500" dirty="0" smtClean="0"/>
              <a:t> Increase the international visibility of Spanish climate research</a:t>
            </a:r>
          </a:p>
          <a:p>
            <a:pPr marL="355600" lvl="2" indent="0">
              <a:lnSpc>
                <a:spcPct val="80000"/>
              </a:lnSpc>
              <a:spcAft>
                <a:spcPts val="400"/>
              </a:spcAft>
              <a:buClr>
                <a:schemeClr val="tx1"/>
              </a:buClr>
            </a:pPr>
            <a:r>
              <a:rPr lang="en-GB" sz="1500" dirty="0" smtClean="0"/>
              <a:t> Encourage the participation of Spanish scientists in international conferences and their involvement in international scientific committees and organizations.</a:t>
            </a:r>
          </a:p>
          <a:p>
            <a:pPr marL="566738" lvl="1" indent="-303213">
              <a:lnSpc>
                <a:spcPct val="80000"/>
              </a:lnSpc>
              <a:buNone/>
            </a:pPr>
            <a:endParaRPr lang="en-GB" sz="1500" dirty="0" smtClean="0"/>
          </a:p>
          <a:p>
            <a:pPr marL="566738" lvl="1" indent="-303213">
              <a:lnSpc>
                <a:spcPct val="80000"/>
              </a:lnSpc>
            </a:pPr>
            <a:r>
              <a:rPr lang="en-GB" sz="1500" b="1" dirty="0" smtClean="0">
                <a:solidFill>
                  <a:srgbClr val="000000"/>
                </a:solidFill>
              </a:rPr>
              <a:t>Communicate the relevance of Spanish climate science to the media and socio-economic milieus</a:t>
            </a:r>
          </a:p>
          <a:p>
            <a:pPr lvl="1" indent="0">
              <a:lnSpc>
                <a:spcPct val="80000"/>
              </a:lnSpc>
              <a:spcBef>
                <a:spcPts val="0"/>
              </a:spcBef>
              <a:buNone/>
            </a:pPr>
            <a:endParaRPr lang="es-ES_tradnl" sz="1200" dirty="0" smtClean="0">
              <a:solidFill>
                <a:srgbClr val="FF0000"/>
              </a:solidFill>
              <a:ea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s-ES_tradnl" sz="1600" dirty="0" smtClean="0">
              <a:solidFill>
                <a:srgbClr val="008000"/>
              </a:solidFill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s-ES_tradnl" sz="1200" dirty="0" smtClean="0"/>
          </a:p>
          <a:p>
            <a:pPr algn="just"/>
            <a:endParaRPr lang="es-ES_tradnl" sz="1600" dirty="0" smtClean="0">
              <a:ea typeface="Arial" charset="0"/>
              <a:cs typeface="Arial" charset="0"/>
            </a:endParaRPr>
          </a:p>
          <a:p>
            <a:pPr algn="just"/>
            <a:endParaRPr lang="es-ES_tradnl" sz="1600" b="1" dirty="0" smtClean="0">
              <a:solidFill>
                <a:srgbClr val="008000"/>
              </a:solidFill>
            </a:endParaRPr>
          </a:p>
          <a:p>
            <a:pPr algn="just"/>
            <a:endParaRPr lang="es-ES_tradnl" sz="1600" dirty="0" smtClean="0">
              <a:ea typeface="Arial" charset="0"/>
              <a:cs typeface="Arial" charset="0"/>
            </a:endParaRPr>
          </a:p>
          <a:p>
            <a:endParaRPr lang="es-ES_tradnl" sz="1600" dirty="0" smtClean="0"/>
          </a:p>
        </p:txBody>
      </p:sp>
      <p:sp>
        <p:nvSpPr>
          <p:cNvPr id="14346" name="Marcador de contenido 11"/>
          <p:cNvSpPr>
            <a:spLocks noGrp="1"/>
          </p:cNvSpPr>
          <p:nvPr>
            <p:ph sz="half" idx="2"/>
          </p:nvPr>
        </p:nvSpPr>
        <p:spPr>
          <a:xfrm>
            <a:off x="5867400" y="1524000"/>
            <a:ext cx="3048000" cy="4724399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>
              <a:buFont typeface="Arial" charset="0"/>
              <a:buNone/>
            </a:pPr>
            <a:endParaRPr/>
          </a:p>
          <a:p>
            <a:pPr>
              <a:buFont typeface="Arial" charset="0"/>
              <a:buNone/>
            </a:pPr>
            <a:r>
              <a:rPr lang="es-ES" sz="1600" dirty="0" smtClean="0">
                <a:solidFill>
                  <a:srgbClr val="008000"/>
                </a:solidFill>
              </a:rPr>
              <a:t>	</a:t>
            </a:r>
            <a:r>
              <a:rPr lang="es-ES" sz="2000" b="1" dirty="0" smtClean="0">
                <a:solidFill>
                  <a:srgbClr val="008000"/>
                </a:solidFill>
              </a:rPr>
              <a:t>PUBLICATIONS:</a:t>
            </a:r>
          </a:p>
          <a:p>
            <a:pPr>
              <a:buFont typeface="Arial" charset="0"/>
              <a:buNone/>
            </a:pPr>
            <a:endParaRPr lang="es-ES" sz="2000" dirty="0" smtClean="0"/>
          </a:p>
          <a:p>
            <a:pPr marL="536575" lvl="1" indent="-360363">
              <a:buFont typeface="Arial" charset="0"/>
              <a:buChar char="•"/>
              <a:tabLst>
                <a:tab pos="87313" algn="l"/>
              </a:tabLst>
            </a:pPr>
            <a:r>
              <a:rPr lang="es-ES" sz="2000" dirty="0" smtClean="0">
                <a:solidFill>
                  <a:schemeClr val="accent4"/>
                </a:solidFill>
              </a:rPr>
              <a:t>Report “</a:t>
            </a:r>
            <a:r>
              <a:rPr lang="es-ES" sz="2000" b="1" dirty="0" smtClean="0">
                <a:solidFill>
                  <a:schemeClr val="accent4"/>
                </a:solidFill>
              </a:rPr>
              <a:t>The State of the Art of the Spanish Contribution to the CLIVAR Program </a:t>
            </a:r>
            <a:r>
              <a:rPr lang="es-ES" sz="2000" dirty="0" smtClean="0">
                <a:solidFill>
                  <a:schemeClr val="accent4"/>
                </a:solidFill>
              </a:rPr>
              <a:t>” (2006)</a:t>
            </a:r>
          </a:p>
          <a:p>
            <a:pPr marL="536575" lvl="1" indent="-360363">
              <a:buFont typeface="Arial" charset="0"/>
              <a:buChar char="•"/>
              <a:tabLst>
                <a:tab pos="87313" algn="l"/>
              </a:tabLst>
            </a:pPr>
            <a:endParaRPr lang="es-ES" sz="2000" dirty="0" smtClean="0">
              <a:solidFill>
                <a:schemeClr val="accent4"/>
              </a:solidFill>
            </a:endParaRPr>
          </a:p>
          <a:p>
            <a:pPr marL="536575" lvl="1" indent="-360363">
              <a:buFont typeface="Arial" charset="0"/>
              <a:buChar char="•"/>
              <a:tabLst>
                <a:tab pos="87313" algn="l"/>
              </a:tabLst>
            </a:pPr>
            <a:r>
              <a:rPr lang="es-ES" sz="2000" dirty="0" smtClean="0">
                <a:solidFill>
                  <a:schemeClr val="accent4"/>
                </a:solidFill>
              </a:rPr>
              <a:t>Report </a:t>
            </a:r>
            <a:r>
              <a:rPr lang="es-ES" sz="2000" b="1" dirty="0" smtClean="0">
                <a:solidFill>
                  <a:schemeClr val="accent4"/>
                </a:solidFill>
              </a:rPr>
              <a:t>“Climate in Spain: Past, Present and Future” </a:t>
            </a:r>
            <a:r>
              <a:rPr lang="es-ES" sz="2000" dirty="0" smtClean="0">
                <a:solidFill>
                  <a:schemeClr val="accent4"/>
                </a:solidFill>
              </a:rPr>
              <a:t>(2010)</a:t>
            </a:r>
          </a:p>
          <a:p>
            <a:pPr marL="800100" lvl="1" indent="-342900">
              <a:buFont typeface="Arial" charset="0"/>
              <a:buNone/>
            </a:pPr>
            <a:endParaRPr lang="es-ES" sz="1600" b="1" dirty="0" smtClean="0">
              <a:solidFill>
                <a:srgbClr val="008000"/>
              </a:solidFill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2627313" y="6597650"/>
            <a:ext cx="38809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200" b="1"/>
              <a:t>CLIMATE IN SPAIN: PAST, PRESENT AND FUTURE</a:t>
            </a:r>
          </a:p>
        </p:txBody>
      </p:sp>
    </p:spTree>
    <p:custDataLst>
      <p:tags r:id="rId1"/>
    </p:custDataLst>
  </p:cSld>
  <p:clrMapOvr>
    <a:masterClrMapping/>
  </p:clrMapOvr>
  <p:transition advTm="1090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build="p"/>
      <p:bldP spid="14346" grpI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tr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47992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sp>
        <p:nvSpPr>
          <p:cNvPr id="15365" name="Text Box 16"/>
          <p:cNvSpPr txBox="1">
            <a:spLocks noChangeArrowheads="1"/>
          </p:cNvSpPr>
          <p:nvPr/>
        </p:nvSpPr>
        <p:spPr bwMode="auto">
          <a:xfrm>
            <a:off x="1033463" y="255588"/>
            <a:ext cx="16133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600" b="1">
                <a:solidFill>
                  <a:srgbClr val="CC0000"/>
                </a:solidFill>
              </a:rPr>
              <a:t>CLIVAR-SPAIN</a:t>
            </a:r>
          </a:p>
        </p:txBody>
      </p:sp>
      <p:sp>
        <p:nvSpPr>
          <p:cNvPr id="15366" name="Rectangle 18"/>
          <p:cNvSpPr>
            <a:spLocks noChangeArrowheads="1"/>
          </p:cNvSpPr>
          <p:nvPr/>
        </p:nvSpPr>
        <p:spPr bwMode="auto">
          <a:xfrm>
            <a:off x="107950" y="188913"/>
            <a:ext cx="2808288" cy="719137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5367" name="Marcador de contenido 7"/>
          <p:cNvSpPr txBox="1">
            <a:spLocks/>
          </p:cNvSpPr>
          <p:nvPr/>
        </p:nvSpPr>
        <p:spPr bwMode="auto">
          <a:xfrm>
            <a:off x="457200" y="1524000"/>
            <a:ext cx="8382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Font typeface="Arial"/>
              <a:buChar char="•"/>
            </a:pPr>
            <a:r>
              <a:rPr lang="es-ES_tradnl" sz="1600" smtClean="0">
                <a:latin typeface="Arial"/>
                <a:cs typeface="Arial"/>
              </a:rPr>
              <a:t>  </a:t>
            </a:r>
            <a:r>
              <a:rPr lang="es-ES_tradnl" sz="1600" dirty="0">
                <a:latin typeface="Arial"/>
                <a:ea typeface="Arial" charset="0"/>
                <a:cs typeface="Arial"/>
              </a:rPr>
              <a:t>IPCC reports need to be complemented with climate reports at a regional level</a:t>
            </a:r>
            <a:r>
              <a:rPr lang="es-ES_tradnl" sz="1600" smtClean="0">
                <a:latin typeface="Arial"/>
                <a:cs typeface="Arial"/>
              </a:rPr>
              <a:t> that assess the scientific knowledge of climate change in particular regions of the world. </a:t>
            </a:r>
          </a:p>
          <a:p>
            <a:endParaRPr lang="es-ES_tradnl" sz="1600" smtClean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s-ES_tradnl" sz="1600" smtClean="0">
                <a:latin typeface="Arial"/>
                <a:cs typeface="Arial"/>
              </a:rPr>
              <a:t>  In the AR4 IPCC report, southern Europe is signaled as an area particularly vulnerable to climate changes</a:t>
            </a:r>
          </a:p>
          <a:p>
            <a:pPr>
              <a:buFont typeface="Arial"/>
              <a:buChar char="•"/>
            </a:pPr>
            <a:endParaRPr lang="es-ES_tradnl" sz="1600" smtClean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s-ES_tradnl" sz="1600" smtClean="0">
                <a:latin typeface="Arial"/>
                <a:cs typeface="Arial"/>
              </a:rPr>
              <a:t>  Characteristics of Iberian Peninsula enhace this vulnerability: hydrological deficit </a:t>
            </a:r>
            <a:r>
              <a:rPr lang="es-ES_tradnl" sz="1600" dirty="0" smtClean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+ </a:t>
            </a:r>
            <a:r>
              <a:rPr lang="es-ES_tradnl" sz="1600" smtClean="0">
                <a:latin typeface="Arial"/>
                <a:cs typeface="Arial"/>
              </a:rPr>
              <a:t>societal dependence on water +  fragility of Mediterranean ecosystems </a:t>
            </a:r>
          </a:p>
          <a:p>
            <a:pPr marL="987425" lvl="2" indent="-450850" algn="just" defTabSz="457200">
              <a:spcBef>
                <a:spcPts val="0"/>
              </a:spcBef>
              <a:buFont typeface="Wingdings" charset="2"/>
              <a:buChar char="Ø"/>
            </a:pPr>
            <a:endParaRPr lang="es-ES_tradnl" sz="1600" smtClean="0">
              <a:latin typeface="Arial"/>
              <a:cs typeface="Arial"/>
            </a:endParaRPr>
          </a:p>
        </p:txBody>
      </p:sp>
      <p:sp>
        <p:nvSpPr>
          <p:cNvPr id="9" name="Título 6"/>
          <p:cNvSpPr txBox="1">
            <a:spLocks/>
          </p:cNvSpPr>
          <p:nvPr/>
        </p:nvSpPr>
        <p:spPr bwMode="auto">
          <a:xfrm>
            <a:off x="457200" y="685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92500"/>
          </a:bodyPr>
          <a:lstStyle/>
          <a:p>
            <a:pPr algn="ctr" defTabSz="457200">
              <a:lnSpc>
                <a:spcPct val="90000"/>
              </a:lnSpc>
            </a:pPr>
            <a:r>
              <a:rPr lang="es-ES_tradnl" sz="3600" dirty="0">
                <a:solidFill>
                  <a:srgbClr val="008000"/>
                </a:solidFill>
                <a:latin typeface="Calibri" charset="0"/>
              </a:rPr>
              <a:t>Need for a regional climate assessment report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627313" y="6597650"/>
            <a:ext cx="38809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200" b="1"/>
              <a:t>CLIMATE IN SPAIN: PAST, PRESENT AND FUTURE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33400" y="3810000"/>
            <a:ext cx="8229600" cy="2203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457200">
              <a:spcBef>
                <a:spcPct val="20000"/>
              </a:spcBef>
            </a:pPr>
            <a:r>
              <a:rPr lang="es-ES_tradnl" sz="3300" dirty="0">
                <a:solidFill>
                  <a:srgbClr val="008000"/>
                </a:solidFill>
                <a:latin typeface="Calibri" charset="0"/>
              </a:rPr>
              <a:t>GOALS OF REGIONAL REPORT</a:t>
            </a:r>
          </a:p>
          <a:p>
            <a:pPr marL="987425" lvl="2" indent="-450850" algn="just" defTabSz="457200">
              <a:spcBef>
                <a:spcPts val="50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es-ES_tradnl" sz="1600" b="1" dirty="0" smtClean="0">
                <a:latin typeface="Calibri" charset="0"/>
                <a:ea typeface="Arial" charset="0"/>
                <a:cs typeface="Arial" charset="0"/>
              </a:rPr>
              <a:t>Document the observed robust physical changes (past and present) in Iberia</a:t>
            </a:r>
          </a:p>
          <a:p>
            <a:pPr marL="987425" lvl="2" indent="-450850" algn="just" defTabSz="457200">
              <a:spcBef>
                <a:spcPts val="50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es-ES_tradnl" sz="1600" b="1" dirty="0" smtClean="0">
                <a:latin typeface="Calibri" charset="0"/>
                <a:ea typeface="Arial" charset="0"/>
                <a:cs typeface="Arial" charset="0"/>
              </a:rPr>
              <a:t>Compare recent observed changes (trends) with model projections</a:t>
            </a:r>
          </a:p>
          <a:p>
            <a:pPr marL="987425" lvl="2" indent="-450850" algn="just" defTabSz="457200">
              <a:spcBef>
                <a:spcPts val="50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es-ES_tradnl" sz="1600" b="1" dirty="0" smtClean="0">
                <a:latin typeface="Calibri" charset="0"/>
                <a:ea typeface="Arial" charset="0"/>
                <a:cs typeface="Arial" charset="0"/>
              </a:rPr>
              <a:t>Assess our understanding of the physical processes associated with natural climate variability on all time scales</a:t>
            </a:r>
          </a:p>
          <a:p>
            <a:pPr marL="987425" lvl="2" indent="-450850" algn="just" defTabSz="457200">
              <a:spcBef>
                <a:spcPts val="50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es-ES_tradnl" sz="1600" b="1" dirty="0" smtClean="0">
                <a:latin typeface="Calibri" charset="0"/>
                <a:ea typeface="Arial" charset="0"/>
                <a:cs typeface="Arial" charset="0"/>
              </a:rPr>
              <a:t>Discuss and validate projections from regional climate models</a:t>
            </a:r>
          </a:p>
        </p:txBody>
      </p:sp>
    </p:spTree>
    <p:custDataLst>
      <p:tags r:id="rId1"/>
    </p:custDataLst>
  </p:cSld>
  <p:clrMapOvr>
    <a:masterClrMapping/>
  </p:clrMapOvr>
  <p:transition advTm="705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tr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47992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sp>
        <p:nvSpPr>
          <p:cNvPr id="17413" name="Text Box 16"/>
          <p:cNvSpPr txBox="1">
            <a:spLocks noChangeArrowheads="1"/>
          </p:cNvSpPr>
          <p:nvPr/>
        </p:nvSpPr>
        <p:spPr bwMode="auto">
          <a:xfrm>
            <a:off x="1033463" y="255588"/>
            <a:ext cx="16133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600" b="1">
                <a:solidFill>
                  <a:srgbClr val="CC0000"/>
                </a:solidFill>
              </a:rPr>
              <a:t>CLIVAR-SPAIB</a:t>
            </a:r>
          </a:p>
        </p:txBody>
      </p:sp>
      <p:sp>
        <p:nvSpPr>
          <p:cNvPr id="17414" name="Rectangle 18"/>
          <p:cNvSpPr>
            <a:spLocks noChangeArrowheads="1"/>
          </p:cNvSpPr>
          <p:nvPr/>
        </p:nvSpPr>
        <p:spPr bwMode="auto">
          <a:xfrm>
            <a:off x="107950" y="188913"/>
            <a:ext cx="2808288" cy="719137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7415" name="Marcador de contenido 7"/>
          <p:cNvSpPr txBox="1">
            <a:spLocks/>
          </p:cNvSpPr>
          <p:nvPr/>
        </p:nvSpPr>
        <p:spPr bwMode="auto">
          <a:xfrm>
            <a:off x="457200" y="1493838"/>
            <a:ext cx="8229600" cy="521176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s-ES_tradnl" b="1" dirty="0">
                <a:latin typeface="Calibri" charset="0"/>
              </a:rPr>
              <a:t>Chapter 1: </a:t>
            </a:r>
            <a:r>
              <a:rPr lang="es-ES_tradnl" smtClean="0">
                <a:solidFill>
                  <a:srgbClr val="0000FF"/>
                </a:solidFill>
              </a:rPr>
              <a:t>“</a:t>
            </a:r>
            <a:r>
              <a:rPr lang="es-ES_tradnl" b="1" smtClean="0">
                <a:solidFill>
                  <a:srgbClr val="0000FF"/>
                </a:solidFill>
              </a:rPr>
              <a:t>Review of paleoclimate reconstructions in the Iberian Peninsula since the last glacial period”</a:t>
            </a:r>
            <a:endParaRPr lang="es-ES_tradnl" b="1" dirty="0">
              <a:solidFill>
                <a:srgbClr val="0000FF"/>
              </a:solidFill>
              <a:latin typeface="Calibri" charset="0"/>
            </a:endParaRPr>
          </a:p>
          <a:p>
            <a:r>
              <a:rPr lang="es-ES" sz="1600" dirty="0">
                <a:latin typeface="Calibri" charset="0"/>
              </a:rPr>
              <a:t>Isabel Cacho, Blas Valero Garcés, Penélope González Sampériz </a:t>
            </a:r>
            <a:r>
              <a:rPr lang="es-ES_tradnl" sz="1600" dirty="0">
                <a:latin typeface="Calibri" charset="0"/>
              </a:rPr>
              <a:t>and</a:t>
            </a:r>
            <a:r>
              <a:rPr lang="es-ES" sz="1600" dirty="0">
                <a:latin typeface="Calibri" charset="0"/>
              </a:rPr>
              <a:t> 23 co-</a:t>
            </a:r>
            <a:r>
              <a:rPr lang="es-ES_tradnl" sz="1600" dirty="0">
                <a:latin typeface="Calibri" charset="0"/>
              </a:rPr>
              <a:t>authors</a:t>
            </a:r>
          </a:p>
          <a:p>
            <a:r>
              <a:rPr lang="es-ES_tradnl" sz="1600" dirty="0">
                <a:latin typeface="Calibri" charset="0"/>
              </a:rPr>
              <a:t> </a:t>
            </a:r>
            <a:endParaRPr lang="es-ES_tradnl" dirty="0">
              <a:latin typeface="Calibri" charset="0"/>
            </a:endParaRPr>
          </a:p>
          <a:p>
            <a:r>
              <a:rPr lang="es-ES_tradnl" b="1" dirty="0">
                <a:latin typeface="Calibri" charset="0"/>
              </a:rPr>
              <a:t>Chapter 2: </a:t>
            </a:r>
            <a:r>
              <a:rPr lang="es-ES_tradnl" b="1" dirty="0">
                <a:solidFill>
                  <a:srgbClr val="0000FF"/>
                </a:solidFill>
                <a:latin typeface="Calibri" charset="0"/>
              </a:rPr>
              <a:t>“</a:t>
            </a:r>
            <a:r>
              <a:rPr lang="es-ES_tradnl" b="1" smtClean="0">
                <a:solidFill>
                  <a:srgbClr val="0000FF"/>
                </a:solidFill>
              </a:rPr>
              <a:t>Atmospheric trends in the Iberian Peninsula during the instrumental period in the context of natural variability”</a:t>
            </a:r>
            <a:r>
              <a:rPr lang="es-ES" dirty="0">
                <a:latin typeface="Calibri" charset="0"/>
              </a:rPr>
              <a:t>	</a:t>
            </a:r>
            <a:endParaRPr lang="es-ES_tradnl" dirty="0">
              <a:latin typeface="Calibri" charset="0"/>
            </a:endParaRPr>
          </a:p>
          <a:p>
            <a:r>
              <a:rPr lang="es-ES" sz="1600" dirty="0">
                <a:latin typeface="Calibri" charset="0"/>
              </a:rPr>
              <a:t>Ileana Bladé, Yolanda Castro-Díez </a:t>
            </a:r>
            <a:r>
              <a:rPr lang="es-ES_tradnl" sz="1600" dirty="0">
                <a:latin typeface="Calibri" charset="0"/>
              </a:rPr>
              <a:t>and</a:t>
            </a:r>
            <a:r>
              <a:rPr lang="es-ES" sz="1600" dirty="0">
                <a:latin typeface="Calibri" charset="0"/>
              </a:rPr>
              <a:t> 28 co-</a:t>
            </a:r>
            <a:r>
              <a:rPr lang="es-ES_tradnl" sz="1600" dirty="0">
                <a:latin typeface="Calibri" charset="0"/>
              </a:rPr>
              <a:t>authors</a:t>
            </a:r>
          </a:p>
          <a:p>
            <a:r>
              <a:rPr lang="es-ES_tradnl" dirty="0">
                <a:latin typeface="Calibri" charset="0"/>
              </a:rPr>
              <a:t> </a:t>
            </a:r>
          </a:p>
          <a:p>
            <a:r>
              <a:rPr lang="es-ES_tradnl" b="1" dirty="0">
                <a:latin typeface="Calibri" charset="0"/>
              </a:rPr>
              <a:t>Chapter</a:t>
            </a:r>
            <a:r>
              <a:rPr lang="es-ES" b="1" dirty="0">
                <a:latin typeface="Calibri" charset="0"/>
              </a:rPr>
              <a:t> 3</a:t>
            </a:r>
            <a:r>
              <a:rPr lang="es-ES" b="1" dirty="0">
                <a:solidFill>
                  <a:srgbClr val="0000FF"/>
                </a:solidFill>
                <a:latin typeface="Calibri" charset="0"/>
              </a:rPr>
              <a:t>: “</a:t>
            </a:r>
            <a:r>
              <a:rPr lang="es-ES_tradnl" b="1" smtClean="0">
                <a:solidFill>
                  <a:srgbClr val="0000FF"/>
                </a:solidFill>
              </a:rPr>
              <a:t>Ocean Variability and sea level changes around the Iberian Peninsula”</a:t>
            </a:r>
            <a:endParaRPr lang="es-ES_tradnl" b="1" dirty="0">
              <a:solidFill>
                <a:srgbClr val="0000FF"/>
              </a:solidFill>
              <a:latin typeface="Calibri" charset="0"/>
            </a:endParaRPr>
          </a:p>
          <a:p>
            <a:r>
              <a:rPr lang="es-ES" sz="1600" dirty="0">
                <a:latin typeface="Calibri" charset="0"/>
              </a:rPr>
              <a:t>Manuel Vargas-Yáñez, Marcos García Sotillo, Damiá Gomis </a:t>
            </a:r>
            <a:r>
              <a:rPr lang="es-ES_tradnl" sz="1600" dirty="0">
                <a:latin typeface="Calibri" charset="0"/>
              </a:rPr>
              <a:t>and</a:t>
            </a:r>
            <a:r>
              <a:rPr lang="es-ES" sz="1600" dirty="0">
                <a:latin typeface="Calibri" charset="0"/>
              </a:rPr>
              <a:t> 27 co-</a:t>
            </a:r>
            <a:r>
              <a:rPr lang="es-ES_tradnl" sz="1600" dirty="0">
                <a:latin typeface="Calibri" charset="0"/>
              </a:rPr>
              <a:t>authors</a:t>
            </a:r>
          </a:p>
          <a:p>
            <a:r>
              <a:rPr lang="es-ES" sz="1600" dirty="0">
                <a:latin typeface="Calibri" charset="0"/>
              </a:rPr>
              <a:t> </a:t>
            </a:r>
            <a:endParaRPr lang="es-ES_tradnl" sz="1600" dirty="0">
              <a:latin typeface="Calibri" charset="0"/>
            </a:endParaRPr>
          </a:p>
          <a:p>
            <a:r>
              <a:rPr lang="es-ES_tradnl" b="1" dirty="0">
                <a:latin typeface="Calibri" charset="0"/>
              </a:rPr>
              <a:t>Chapter</a:t>
            </a:r>
            <a:r>
              <a:rPr lang="es-ES" b="1" dirty="0">
                <a:latin typeface="Calibri" charset="0"/>
              </a:rPr>
              <a:t> 4: </a:t>
            </a:r>
            <a:r>
              <a:rPr lang="es-ES_tradnl" b="1" smtClean="0">
                <a:solidFill>
                  <a:srgbClr val="0000FF"/>
                </a:solidFill>
              </a:rPr>
              <a:t>“Climate teleconnections affecting Iberian Peninsula climate variability: Predictability and expected changes”</a:t>
            </a:r>
            <a:r>
              <a:rPr lang="es-ES" sz="1600" dirty="0">
                <a:latin typeface="Calibri" charset="0"/>
              </a:rPr>
              <a:t>	</a:t>
            </a:r>
            <a:endParaRPr lang="es-ES_tradnl" sz="1600" dirty="0">
              <a:latin typeface="Calibri" charset="0"/>
            </a:endParaRPr>
          </a:p>
          <a:p>
            <a:r>
              <a:rPr lang="es-ES" sz="1600" dirty="0">
                <a:latin typeface="Calibri" charset="0"/>
              </a:rPr>
              <a:t>Belén Rodríguez-Fonseca, Concepción Rodríguez-Puebla </a:t>
            </a:r>
            <a:r>
              <a:rPr lang="es-ES_tradnl" sz="1600" dirty="0">
                <a:latin typeface="Calibri" charset="0"/>
              </a:rPr>
              <a:t>and</a:t>
            </a:r>
            <a:r>
              <a:rPr lang="es-ES" sz="1600" dirty="0">
                <a:latin typeface="Calibri" charset="0"/>
              </a:rPr>
              <a:t> 40 co-</a:t>
            </a:r>
            <a:r>
              <a:rPr lang="es-ES_tradnl" sz="1600" dirty="0">
                <a:latin typeface="Calibri" charset="0"/>
              </a:rPr>
              <a:t>authors</a:t>
            </a:r>
          </a:p>
          <a:p>
            <a:r>
              <a:rPr lang="es-ES" sz="1600" dirty="0">
                <a:latin typeface="Calibri" charset="0"/>
              </a:rPr>
              <a:t> </a:t>
            </a:r>
            <a:endParaRPr lang="es-ES_tradnl" sz="1600" dirty="0">
              <a:latin typeface="Calibri" charset="0"/>
            </a:endParaRPr>
          </a:p>
          <a:p>
            <a:r>
              <a:rPr lang="es-ES_tradnl" b="1" dirty="0">
                <a:latin typeface="Calibri" charset="0"/>
              </a:rPr>
              <a:t>Chapter</a:t>
            </a:r>
            <a:r>
              <a:rPr lang="es-ES" b="1" dirty="0">
                <a:latin typeface="Calibri" charset="0"/>
              </a:rPr>
              <a:t> 5: </a:t>
            </a:r>
            <a:r>
              <a:rPr lang="es-ES" b="1" dirty="0">
                <a:solidFill>
                  <a:srgbClr val="0000FF"/>
                </a:solidFill>
                <a:latin typeface="Calibri" charset="0"/>
              </a:rPr>
              <a:t>“</a:t>
            </a:r>
            <a:r>
              <a:rPr lang="es-ES_tradnl" b="1" smtClean="0">
                <a:solidFill>
                  <a:srgbClr val="0000FF"/>
                </a:solidFill>
              </a:rPr>
              <a:t>Regional climate projections over the Iberian Peninsula: climate change scenarios modeling”</a:t>
            </a:r>
          </a:p>
          <a:p>
            <a:r>
              <a:rPr lang="es-ES" sz="1600" dirty="0">
                <a:latin typeface="Calibri" charset="0"/>
              </a:rPr>
              <a:t>Enrique Sánchez, Gonzalo Miguez-Macho </a:t>
            </a:r>
            <a:r>
              <a:rPr lang="es-ES_tradnl" sz="1600" dirty="0">
                <a:latin typeface="Calibri" charset="0"/>
              </a:rPr>
              <a:t>and</a:t>
            </a:r>
            <a:r>
              <a:rPr lang="es-ES" sz="1600" dirty="0">
                <a:latin typeface="Calibri" charset="0"/>
              </a:rPr>
              <a:t> 9 co-</a:t>
            </a:r>
            <a:r>
              <a:rPr lang="es-ES_tradnl" sz="1600" dirty="0">
                <a:latin typeface="Calibri" charset="0"/>
              </a:rPr>
              <a:t>authors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s-ES_tradnl" dirty="0">
              <a:latin typeface="Calibri" charset="0"/>
            </a:endParaRPr>
          </a:p>
        </p:txBody>
      </p:sp>
      <p:sp>
        <p:nvSpPr>
          <p:cNvPr id="17416" name="Título 6"/>
          <p:cNvSpPr txBox="1">
            <a:spLocks/>
          </p:cNvSpPr>
          <p:nvPr/>
        </p:nvSpPr>
        <p:spPr bwMode="auto">
          <a:xfrm>
            <a:off x="457200" y="685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0000"/>
              </a:lnSpc>
            </a:pPr>
            <a:r>
              <a:rPr lang="es-ES_tradnl" sz="2800" dirty="0">
                <a:solidFill>
                  <a:srgbClr val="008000"/>
                </a:solidFill>
                <a:latin typeface="Calibri" charset="0"/>
              </a:rPr>
              <a:t>Report</a:t>
            </a:r>
            <a:r>
              <a:rPr lang="es-ES_tradnl" sz="2800" dirty="0" smtClean="0">
                <a:solidFill>
                  <a:srgbClr val="008000"/>
                </a:solidFill>
                <a:latin typeface="Calibri" charset="0"/>
              </a:rPr>
              <a:t> </a:t>
            </a:r>
            <a:r>
              <a:rPr lang="es-ES" sz="2800" dirty="0" smtClean="0">
                <a:solidFill>
                  <a:srgbClr val="008000"/>
                </a:solidFill>
                <a:latin typeface="Calibri" charset="0"/>
              </a:rPr>
              <a:t>“</a:t>
            </a:r>
            <a:r>
              <a:rPr lang="es-ES" sz="2800" dirty="0">
                <a:solidFill>
                  <a:srgbClr val="008000"/>
                </a:solidFill>
                <a:latin typeface="Calibri" charset="0"/>
              </a:rPr>
              <a:t>Climate in Spain: Past, Present and Future”</a:t>
            </a:r>
            <a:endParaRPr lang="es-ES_tradnl" sz="2800" dirty="0">
              <a:solidFill>
                <a:srgbClr val="008000"/>
              </a:solidFill>
              <a:latin typeface="Calibri" charset="0"/>
            </a:endParaRPr>
          </a:p>
        </p:txBody>
      </p:sp>
    </p:spTree>
  </p:cSld>
  <p:clrMapOvr>
    <a:masterClrMapping/>
  </p:clrMapOvr>
  <p:transition advTm="3723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tr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47992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sp>
        <p:nvSpPr>
          <p:cNvPr id="16388" name="Text Box 15"/>
          <p:cNvSpPr txBox="1">
            <a:spLocks noChangeArrowheads="1"/>
          </p:cNvSpPr>
          <p:nvPr/>
        </p:nvSpPr>
        <p:spPr bwMode="auto">
          <a:xfrm>
            <a:off x="2627313" y="6597650"/>
            <a:ext cx="38809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200" b="1"/>
              <a:t>CLIMATE IN SPAIN: PAST, PRESENT AND FUTURE</a:t>
            </a:r>
          </a:p>
        </p:txBody>
      </p:sp>
      <p:sp>
        <p:nvSpPr>
          <p:cNvPr id="16389" name="Text Box 16"/>
          <p:cNvSpPr txBox="1">
            <a:spLocks noChangeArrowheads="1"/>
          </p:cNvSpPr>
          <p:nvPr/>
        </p:nvSpPr>
        <p:spPr bwMode="auto">
          <a:xfrm>
            <a:off x="1033463" y="255588"/>
            <a:ext cx="16133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600" b="1">
                <a:solidFill>
                  <a:srgbClr val="CC0000"/>
                </a:solidFill>
              </a:rPr>
              <a:t>CLIVAR-SPAIN</a:t>
            </a:r>
          </a:p>
        </p:txBody>
      </p:sp>
      <p:sp>
        <p:nvSpPr>
          <p:cNvPr id="16390" name="Rectangle 18"/>
          <p:cNvSpPr>
            <a:spLocks noChangeArrowheads="1"/>
          </p:cNvSpPr>
          <p:nvPr/>
        </p:nvSpPr>
        <p:spPr bwMode="auto">
          <a:xfrm>
            <a:off x="107950" y="188913"/>
            <a:ext cx="2808288" cy="719137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6391" name="Título 6"/>
          <p:cNvSpPr txBox="1">
            <a:spLocks/>
          </p:cNvSpPr>
          <p:nvPr/>
        </p:nvSpPr>
        <p:spPr bwMode="auto">
          <a:xfrm>
            <a:off x="457200" y="8382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0000"/>
              </a:lnSpc>
            </a:pPr>
            <a:r>
              <a:rPr lang="en-US" sz="3000" dirty="0" smtClean="0">
                <a:solidFill>
                  <a:srgbClr val="008000"/>
                </a:solidFill>
                <a:latin typeface="Calibri" charset="0"/>
              </a:rPr>
              <a:t>Report</a:t>
            </a:r>
            <a:r>
              <a:rPr lang="es-ES_tradnl" sz="3000" dirty="0" smtClean="0">
                <a:solidFill>
                  <a:srgbClr val="008000"/>
                </a:solidFill>
                <a:latin typeface="Calibri" charset="0"/>
              </a:rPr>
              <a:t> </a:t>
            </a:r>
            <a:r>
              <a:rPr lang="es-ES" sz="3000" dirty="0" smtClean="0">
                <a:solidFill>
                  <a:srgbClr val="008000"/>
                </a:solidFill>
                <a:latin typeface="Calibri" charset="0"/>
              </a:rPr>
              <a:t>“Climate in Spain: Past, Present and Future”</a:t>
            </a:r>
            <a:endParaRPr lang="es-ES_tradnl" sz="3000" dirty="0">
              <a:solidFill>
                <a:srgbClr val="008000"/>
              </a:solidFill>
              <a:latin typeface="Calibri" charset="0"/>
            </a:endParaRPr>
          </a:p>
        </p:txBody>
      </p:sp>
      <p:sp>
        <p:nvSpPr>
          <p:cNvPr id="17416" name="Marcador de contenido 7"/>
          <p:cNvSpPr txBox="1">
            <a:spLocks/>
          </p:cNvSpPr>
          <p:nvPr/>
        </p:nvSpPr>
        <p:spPr bwMode="auto">
          <a:xfrm>
            <a:off x="457200" y="1752600"/>
            <a:ext cx="8229600" cy="472440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80000"/>
              </a:lnSpc>
              <a:spcBef>
                <a:spcPct val="20000"/>
              </a:spcBef>
            </a:pPr>
            <a:endParaRPr lang="en-US" sz="2000" dirty="0" smtClean="0">
              <a:latin typeface="Calibri" charset="0"/>
            </a:endParaRPr>
          </a:p>
          <a:p>
            <a:pPr indent="-342900" defTabSz="457200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US" sz="2000" dirty="0" smtClean="0">
                <a:latin typeface="Calibri" charset="0"/>
              </a:rPr>
              <a:t>Synthesis report + working document (future updates planned)</a:t>
            </a:r>
          </a:p>
          <a:p>
            <a:pPr indent="-342900" defTabSz="457200">
              <a:lnSpc>
                <a:spcPct val="80000"/>
              </a:lnSpc>
              <a:spcBef>
                <a:spcPts val="400"/>
              </a:spcBef>
            </a:pPr>
            <a:r>
              <a:rPr lang="en-US" sz="2000" dirty="0" smtClean="0">
                <a:latin typeface="Calibri" charset="0"/>
              </a:rPr>
              <a:t> </a:t>
            </a:r>
          </a:p>
          <a:p>
            <a:pPr indent="-342900" defTabSz="457200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US" sz="2000" dirty="0" smtClean="0">
                <a:latin typeface="Calibri" charset="0"/>
              </a:rPr>
              <a:t>Regional report, complementary to IPCC reports </a:t>
            </a:r>
          </a:p>
          <a:p>
            <a:pPr marL="342900" indent="-342900" defTabSz="457200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endParaRPr lang="en-US" sz="2000" dirty="0" smtClean="0">
              <a:latin typeface="Calibri" charset="0"/>
            </a:endParaRPr>
          </a:p>
          <a:p>
            <a:pPr marL="342900" indent="-342900" defTabSz="457200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US" sz="2000" dirty="0" smtClean="0">
                <a:latin typeface="Calibri" charset="0"/>
              </a:rPr>
              <a:t>Open collaborative effort (all groups in the climate field were invited to participate, 120 authors) </a:t>
            </a:r>
            <a:endParaRPr lang="en-US" sz="2000" dirty="0" smtClean="0">
              <a:solidFill>
                <a:srgbClr val="0000FF"/>
              </a:solidFill>
              <a:latin typeface="Calibri" charset="0"/>
            </a:endParaRPr>
          </a:p>
          <a:p>
            <a:pPr marL="342900" indent="-342900" defTabSz="457200">
              <a:lnSpc>
                <a:spcPct val="80000"/>
              </a:lnSpc>
              <a:spcBef>
                <a:spcPts val="400"/>
              </a:spcBef>
            </a:pPr>
            <a:endParaRPr lang="es-ES_tradnl" sz="2000" dirty="0" smtClean="0">
              <a:latin typeface="Calibri" charset="0"/>
            </a:endParaRPr>
          </a:p>
          <a:p>
            <a:pPr marL="342900" indent="-342900" defTabSz="457200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s-ES_tradnl" sz="2000" dirty="0" smtClean="0">
                <a:latin typeface="Calibri" charset="0"/>
              </a:rPr>
              <a:t>External peer </a:t>
            </a:r>
            <a:r>
              <a:rPr lang="es-ES_tradnl" sz="2000" dirty="0" err="1" smtClean="0">
                <a:latin typeface="Calibri" charset="0"/>
              </a:rPr>
              <a:t>review</a:t>
            </a:r>
            <a:endParaRPr lang="es-ES_tradnl" sz="2000" dirty="0" smtClean="0">
              <a:latin typeface="Calibri" charset="0"/>
            </a:endParaRPr>
          </a:p>
          <a:p>
            <a:pPr marL="342900" indent="-342900" defTabSz="457200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endParaRPr lang="es-ES_tradnl" sz="2000" dirty="0" smtClean="0">
              <a:latin typeface="Calibri" charset="0"/>
            </a:endParaRPr>
          </a:p>
          <a:p>
            <a:pPr marL="342900" indent="-342900" defTabSz="457200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s-ES" sz="2000" dirty="0" smtClean="0">
                <a:latin typeface="Calibri" charset="0"/>
              </a:rPr>
              <a:t>Based on “real” science (all reference material based on SCI papers)</a:t>
            </a:r>
            <a:endParaRPr lang="es-ES" sz="2000" dirty="0" smtClean="0">
              <a:solidFill>
                <a:srgbClr val="0000FF"/>
              </a:solidFill>
              <a:latin typeface="Calibri" charset="0"/>
            </a:endParaRPr>
          </a:p>
          <a:p>
            <a:pPr marL="342900" indent="-342900" defTabSz="457200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endParaRPr lang="es-ES" sz="2000" dirty="0" smtClean="0">
              <a:latin typeface="Calibri" charset="0"/>
            </a:endParaRPr>
          </a:p>
          <a:p>
            <a:pPr marL="342900" indent="-342900" defTabSz="457200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s-ES" sz="2000" dirty="0" smtClean="0">
                <a:latin typeface="Calibri" charset="0"/>
              </a:rPr>
              <a:t>Critically assesses and discusses information</a:t>
            </a:r>
          </a:p>
          <a:p>
            <a:pPr marL="342900" indent="-342900" defTabSz="457200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endParaRPr lang="es-ES" sz="2000" dirty="0" smtClean="0">
              <a:latin typeface="Calibri" charset="0"/>
            </a:endParaRPr>
          </a:p>
          <a:p>
            <a:pPr marL="342900" indent="-342900" defTabSz="457200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s-ES" sz="2000" dirty="0" smtClean="0">
                <a:latin typeface="Calibri" charset="0"/>
              </a:rPr>
              <a:t>Provides specific and rigorous conclusions</a:t>
            </a:r>
          </a:p>
          <a:p>
            <a:pPr marL="342900" indent="-342900" defTabSz="457200">
              <a:lnSpc>
                <a:spcPct val="80000"/>
              </a:lnSpc>
              <a:spcBef>
                <a:spcPts val="400"/>
              </a:spcBef>
            </a:pPr>
            <a:r>
              <a:rPr lang="es-ES" sz="2000" dirty="0" smtClean="0">
                <a:latin typeface="Calibri" charset="0"/>
              </a:rPr>
              <a:t> </a:t>
            </a:r>
            <a:endParaRPr lang="es-ES_tradnl" sz="2000" dirty="0">
              <a:latin typeface="Calibri" charset="0"/>
            </a:endParaRPr>
          </a:p>
        </p:txBody>
      </p:sp>
    </p:spTree>
  </p:cSld>
  <p:clrMapOvr>
    <a:masterClrMapping/>
  </p:clrMapOvr>
  <p:transition advTm="8006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33400"/>
            <a:ext cx="4394835" cy="24860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33400"/>
            <a:ext cx="4326255" cy="5623560"/>
          </a:xfrm>
          <a:prstGeom prst="rect">
            <a:avLst/>
          </a:prstGeom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627313" y="6597650"/>
            <a:ext cx="38809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200" b="1"/>
              <a:t>CLIMATE IN SPAIN: PAST, PRESENT AND FUTURE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876800" y="3733800"/>
            <a:ext cx="3962399" cy="1316771"/>
          </a:xfrm>
          <a:prstGeom prst="rect">
            <a:avLst/>
          </a:prstGeom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s-ES" sz="2200" b="1" u="sng" dirty="0" smtClean="0">
                <a:solidFill>
                  <a:schemeClr val="tx2"/>
                </a:solidFill>
                <a:latin typeface="Calibri" charset="0"/>
              </a:rPr>
              <a:t>http://clivar.iim.csic.es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s-ES" sz="2200" b="1" u="sng" dirty="0" smtClean="0">
                <a:solidFill>
                  <a:schemeClr val="tx2"/>
                </a:solidFill>
                <a:latin typeface="Calibri" charset="0"/>
                <a:hlinkClick r:id="rId4"/>
              </a:rPr>
              <a:t>http://</a:t>
            </a:r>
            <a:r>
              <a:rPr lang="es-ES" sz="2200" b="1" u="sng" dirty="0" smtClean="0">
                <a:solidFill>
                  <a:schemeClr val="tx2"/>
                </a:solidFill>
                <a:latin typeface="Calibri" charset="0"/>
              </a:rPr>
              <a:t>http://www.clivar.org/organization/national.php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s-ES" sz="2200" b="1" u="sng" dirty="0" smtClean="0">
                <a:solidFill>
                  <a:schemeClr val="tx2"/>
                </a:solidFill>
                <a:latin typeface="Calibri" charset="0"/>
              </a:rPr>
              <a:t> </a:t>
            </a:r>
            <a:r>
              <a:rPr lang="es-ES_tradnl" sz="2200" b="1" u="sng" dirty="0" smtClean="0">
                <a:solidFill>
                  <a:schemeClr val="tx2"/>
                </a:solidFill>
                <a:latin typeface="Calibri" charset="0"/>
              </a:rPr>
              <a:t>http://www.wcrp-climate.org</a:t>
            </a:r>
            <a:r>
              <a:rPr lang="es-ES" sz="2200" b="1" u="sng" dirty="0" smtClean="0">
                <a:solidFill>
                  <a:schemeClr val="tx2"/>
                </a:solidFill>
                <a:latin typeface="Calibri" charset="0"/>
              </a:rPr>
              <a:t>)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es-ES" sz="2200" b="1" u="sng" dirty="0" smtClean="0">
              <a:solidFill>
                <a:schemeClr val="tx2"/>
              </a:solidFill>
              <a:latin typeface="Calibri" charset="0"/>
            </a:endParaRPr>
          </a:p>
        </p:txBody>
      </p:sp>
    </p:spTree>
  </p:cSld>
  <p:clrMapOvr>
    <a:masterClrMapping/>
  </p:clrMapOvr>
  <p:transition advTm="1359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667000"/>
            <a:ext cx="4198620" cy="2910840"/>
          </a:xfrm>
          <a:prstGeom prst="rect">
            <a:avLst/>
          </a:prstGeom>
        </p:spPr>
      </p:pic>
      <p:cxnSp>
        <p:nvCxnSpPr>
          <p:cNvPr id="5" name="Conector recto 4"/>
          <p:cNvCxnSpPr/>
          <p:nvPr/>
        </p:nvCxnSpPr>
        <p:spPr>
          <a:xfrm rot="5400000">
            <a:off x="1753394" y="3809206"/>
            <a:ext cx="5486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33400" y="1066800"/>
            <a:ext cx="2819400" cy="923330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Available Spanish Precipitation stations</a:t>
            </a:r>
          </a:p>
          <a:p>
            <a:r>
              <a:rPr lang="en-US" b="1" dirty="0" smtClean="0"/>
              <a:t>(E-OBS dataset)</a:t>
            </a:r>
            <a:endParaRPr lang="en-US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5486400" y="1143000"/>
            <a:ext cx="2819400" cy="646331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Actual network of precipitation stations</a:t>
            </a:r>
            <a:endParaRPr lang="en-US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8400"/>
            <a:ext cx="4259580" cy="3710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81000" y="4038600"/>
            <a:ext cx="8366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Cluster-poster – Climate Variability and Change in the Southwest Mediterranean </a:t>
            </a:r>
          </a:p>
          <a:p>
            <a:r>
              <a:rPr lang="en-US" dirty="0" smtClean="0"/>
              <a:t>(CLIVAR-SPAIN contributions): 35 posters. 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52600"/>
            <a:ext cx="8407400" cy="1397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14400"/>
            <a:ext cx="7658100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,7|0,6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6,2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1986</TotalTime>
  <Words>696</Words>
  <Application>Microsoft Macintosh PowerPoint</Application>
  <PresentationFormat>Presentación en pantalla (4:3)</PresentationFormat>
  <Paragraphs>96</Paragraphs>
  <Slides>8</Slides>
  <Notes>1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Office Theme</vt:lpstr>
      <vt:lpstr>Climate in Spain: Past, present and future</vt:lpstr>
      <vt:lpstr>CLIVAR-SPAIN NATIONAL COMMITTEE/THEMATIC NETWORK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>puertos del estado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Variabilidad Oceánica y de Nivel de Mar en el entorno de la Península Ibérica</dc:title>
  <dc:creator>mas</dc:creator>
  <cp:lastModifiedBy>Ileana Blade</cp:lastModifiedBy>
  <cp:revision>97</cp:revision>
  <dcterms:created xsi:type="dcterms:W3CDTF">2011-05-04T15:18:52Z</dcterms:created>
  <dcterms:modified xsi:type="dcterms:W3CDTF">2011-05-04T15:19:35Z</dcterms:modified>
</cp:coreProperties>
</file>