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8" r:id="rId3"/>
    <p:sldId id="261" r:id="rId4"/>
    <p:sldId id="262" r:id="rId5"/>
    <p:sldId id="258" r:id="rId6"/>
    <p:sldId id="259" r:id="rId7"/>
    <p:sldId id="271" r:id="rId8"/>
    <p:sldId id="265" r:id="rId9"/>
    <p:sldId id="266" r:id="rId10"/>
    <p:sldId id="270"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408" y="-4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65DF2-5562-4710-B70E-4A215BE50477}" type="datetimeFigureOut">
              <a:rPr lang="en-US" smtClean="0"/>
              <a:t>15/07/14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AB9F4-1C4B-434F-B927-FCDCE2086FD8}" type="slidenum">
              <a:rPr lang="en-US" smtClean="0"/>
              <a:t>‹#›</a:t>
            </a:fld>
            <a:endParaRPr lang="en-US"/>
          </a:p>
        </p:txBody>
      </p:sp>
    </p:spTree>
    <p:extLst>
      <p:ext uri="{BB962C8B-B14F-4D97-AF65-F5344CB8AC3E}">
        <p14:creationId xmlns:p14="http://schemas.microsoft.com/office/powerpoint/2010/main" val="217686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pic>
        <p:nvPicPr>
          <p:cNvPr id="2" name="Picture 13" descr="fip_can_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4" descr="COM1016_corp_banner_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36613"/>
            <a:ext cx="9144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247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271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8593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06308A7A-3F80-4EE8-83F3-CD264C7769EE}" type="datetimeFigureOut">
              <a:rPr kumimoji="1" lang="en-US">
                <a:solidFill>
                  <a:srgbClr val="000000"/>
                </a:solidFill>
              </a:rPr>
              <a:pPr fontAlgn="base">
                <a:spcBef>
                  <a:spcPct val="0"/>
                </a:spcBef>
                <a:spcAft>
                  <a:spcPct val="0"/>
                </a:spcAft>
                <a:defRPr/>
              </a:pPr>
              <a:t>15/07/14</a:t>
            </a:fld>
            <a:endParaRPr kumimoji="1" lang="en-US">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kumimoji="1" lang="en-US">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E8C221F3-7BC6-440E-B17B-84A222BDC799}" type="slidenum">
              <a:rPr kumimoji="1" lang="en-US">
                <a:solidFill>
                  <a:srgbClr val="000000"/>
                </a:solidFill>
              </a:rPr>
              <a:pPr fontAlgn="base">
                <a:spcBef>
                  <a:spcPct val="0"/>
                </a:spcBef>
                <a:spcAft>
                  <a:spcPct val="0"/>
                </a:spcAft>
                <a:defRPr/>
              </a:pPr>
              <a:t>‹#›</a:t>
            </a:fld>
            <a:endParaRPr kumimoji="1" lang="en-US">
              <a:solidFill>
                <a:srgbClr val="000000"/>
              </a:solidFill>
            </a:endParaRPr>
          </a:p>
        </p:txBody>
      </p:sp>
    </p:spTree>
    <p:extLst>
      <p:ext uri="{BB962C8B-B14F-4D97-AF65-F5344CB8AC3E}">
        <p14:creationId xmlns:p14="http://schemas.microsoft.com/office/powerpoint/2010/main" val="93971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78595" y="1785938"/>
            <a:ext cx="8786813" cy="4446822"/>
          </a:xfrm>
        </p:spPr>
        <p:txBody>
          <a:bodyPr/>
          <a:lstStyle>
            <a:lvl1pPr>
              <a:defRPr>
                <a:latin typeface="+mj-l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lvl1pPr>
              <a:defRPr/>
            </a:lvl1pPr>
          </a:lstStyle>
          <a:p>
            <a:fld id="{69233210-FD1D-4643-A408-4B2BDEE02D8B}" type="slidenum">
              <a:rPr lang="en-US">
                <a:latin typeface="Franklin Gothic Book"/>
              </a:rPr>
              <a:pPr/>
              <a:t>‹#›</a:t>
            </a:fld>
            <a:endParaRPr lang="en-US">
              <a:latin typeface="Franklin Gothic Book"/>
            </a:endParaRPr>
          </a:p>
        </p:txBody>
      </p:sp>
      <p:sp>
        <p:nvSpPr>
          <p:cNvPr id="9"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endParaRPr lang="en-US" dirty="0"/>
          </a:p>
        </p:txBody>
      </p:sp>
      <p:sp>
        <p:nvSpPr>
          <p:cNvPr id="13" name="Wave 12"/>
          <p:cNvSpPr/>
          <p:nvPr userDrawn="1"/>
        </p:nvSpPr>
        <p:spPr bwMode="auto">
          <a:xfrm>
            <a:off x="-110967" y="1235324"/>
            <a:ext cx="9358227" cy="5381575"/>
          </a:xfrm>
          <a:prstGeom prst="wave">
            <a:avLst>
              <a:gd name="adj1" fmla="val 4545"/>
              <a:gd name="adj2" fmla="val 0"/>
            </a:avLst>
          </a:prstGeom>
          <a:gradFill flip="none" rotWithShape="1">
            <a:gsLst>
              <a:gs pos="0">
                <a:schemeClr val="bg1">
                  <a:alpha val="33000"/>
                </a:schemeClr>
              </a:gs>
              <a:gs pos="100000">
                <a:srgbClr val="062E6B">
                  <a:alpha val="33000"/>
                </a:srgbClr>
              </a:gs>
            </a:gsLst>
            <a:path path="circle">
              <a:fillToRect l="50000" t="50000" r="50000" b="50000"/>
            </a:path>
            <a:tileRect/>
          </a:gradFill>
          <a:ln w="28575" cmpd="sng">
            <a:noFill/>
          </a:ln>
          <a:effectLst/>
          <a:extLst/>
        </p:spPr>
        <p:txBody>
          <a:bodyPr vert="horz" wrap="square" lIns="91440" tIns="45720" rIns="91440" bIns="45720" numCol="1" rtlCol="0" anchor="t" anchorCtr="0" compatLnSpc="1">
            <a:prstTxWarp prst="textNoShape">
              <a:avLst/>
            </a:prstTxWarp>
          </a:bodyPr>
          <a:lstStyle/>
          <a:p>
            <a:pPr algn="ctr" defTabSz="914400"/>
            <a:endParaRPr lang="en-US" sz="4200">
              <a:solidFill>
                <a:srgbClr val="FFFFFF"/>
              </a:solidFill>
              <a:latin typeface="Helvetica Neue Bold Condensed" charset="0"/>
              <a:ea typeface="ヒラギノ角ゴ ProN W6" charset="0"/>
              <a:cs typeface="ヒラギノ角ゴ ProN W6" charset="0"/>
              <a:sym typeface="Helvetica Neue Bold Condensed" charset="0"/>
            </a:endParaRPr>
          </a:p>
        </p:txBody>
      </p:sp>
    </p:spTree>
    <p:extLst>
      <p:ext uri="{BB962C8B-B14F-4D97-AF65-F5344CB8AC3E}">
        <p14:creationId xmlns:p14="http://schemas.microsoft.com/office/powerpoint/2010/main" val="9514838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511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9508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42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366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096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23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5731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12960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ext Box 24"/>
          <p:cNvSpPr txBox="1">
            <a:spLocks noChangeArrowheads="1"/>
          </p:cNvSpPr>
          <p:nvPr userDrawn="1"/>
        </p:nvSpPr>
        <p:spPr bwMode="auto">
          <a:xfrm>
            <a:off x="755650" y="6237288"/>
            <a:ext cx="8137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Arial Unicode MS" pitchFamily="34" charset="-128"/>
                <a:cs typeface="Arial Unicode MS" pitchFamily="34" charset="-128"/>
              </a:defRPr>
            </a:lvl1pPr>
            <a:lvl2pPr marL="742950" indent="-285750" eaLnBrk="0" hangingPunct="0">
              <a:defRPr kumimoji="1">
                <a:solidFill>
                  <a:schemeClr val="tx1"/>
                </a:solidFill>
                <a:latin typeface="Arial" pitchFamily="34" charset="0"/>
                <a:ea typeface="Arial Unicode MS" pitchFamily="34" charset="-128"/>
                <a:cs typeface="Arial Unicode MS" pitchFamily="34" charset="-128"/>
              </a:defRPr>
            </a:lvl2pPr>
            <a:lvl3pPr marL="1143000" indent="-228600" eaLnBrk="0" hangingPunct="0">
              <a:defRPr kumimoji="1">
                <a:solidFill>
                  <a:schemeClr val="tx1"/>
                </a:solidFill>
                <a:latin typeface="Arial" pitchFamily="34" charset="0"/>
                <a:ea typeface="Arial Unicode MS" pitchFamily="34" charset="-128"/>
                <a:cs typeface="Arial Unicode MS" pitchFamily="34" charset="-128"/>
              </a:defRPr>
            </a:lvl3pPr>
            <a:lvl4pPr marL="1600200" indent="-228600" eaLnBrk="0" hangingPunct="0">
              <a:defRPr kumimoji="1">
                <a:solidFill>
                  <a:schemeClr val="tx1"/>
                </a:solidFill>
                <a:latin typeface="Arial" pitchFamily="34" charset="0"/>
                <a:ea typeface="Arial Unicode MS" pitchFamily="34" charset="-128"/>
                <a:cs typeface="Arial Unicode MS" pitchFamily="34" charset="-128"/>
              </a:defRPr>
            </a:lvl4pPr>
            <a:lvl5pPr marL="2057400" indent="-228600" eaLnBrk="0" hangingPunct="0">
              <a:defRPr kumimoji="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a:solidFill>
                  <a:schemeClr val="tx1"/>
                </a:solidFill>
                <a:latin typeface="Arial" pitchFamily="34" charset="0"/>
                <a:ea typeface="Arial Unicode MS" pitchFamily="34" charset="-128"/>
                <a:cs typeface="Arial Unicode MS" pitchFamily="34" charset="-128"/>
              </a:defRPr>
            </a:lvl9pPr>
          </a:lstStyle>
          <a:p>
            <a:pPr algn="ctr" eaLnBrk="1" fontAlgn="base" hangingPunct="1">
              <a:spcBef>
                <a:spcPct val="0"/>
              </a:spcBef>
              <a:spcAft>
                <a:spcPct val="0"/>
              </a:spcAft>
              <a:defRPr/>
            </a:pPr>
            <a:r>
              <a:rPr lang="en-CA" altLang="en-US" sz="1000" smtClean="0">
                <a:solidFill>
                  <a:srgbClr val="000000"/>
                </a:solidFill>
              </a:rPr>
              <a:t>Page </a:t>
            </a:r>
            <a:fld id="{C7A1CDEA-C988-44CD-8D50-586549D7E599}" type="slidenum">
              <a:rPr lang="en-CA" altLang="en-US" sz="1000" smtClean="0">
                <a:solidFill>
                  <a:srgbClr val="000000"/>
                </a:solidFill>
              </a:rPr>
              <a:pPr algn="ctr" eaLnBrk="1" fontAlgn="base" hangingPunct="1">
                <a:spcBef>
                  <a:spcPct val="0"/>
                </a:spcBef>
                <a:spcAft>
                  <a:spcPct val="0"/>
                </a:spcAft>
                <a:defRPr/>
              </a:pPr>
              <a:t>‹#›</a:t>
            </a:fld>
            <a:r>
              <a:rPr lang="en-CA" altLang="en-US" sz="1000" smtClean="0">
                <a:solidFill>
                  <a:srgbClr val="000000"/>
                </a:solidFill>
              </a:rPr>
              <a:t> – </a:t>
            </a:r>
            <a:fld id="{08AEB463-00A7-4C79-99D3-AC8C72638E57}" type="datetime4">
              <a:rPr kumimoji="0" lang="en-CA" altLang="en-US" sz="1000" smtClean="0">
                <a:solidFill>
                  <a:srgbClr val="000000"/>
                </a:solidFill>
              </a:rPr>
              <a:pPr algn="ctr" eaLnBrk="1" fontAlgn="base" hangingPunct="1">
                <a:spcBef>
                  <a:spcPct val="0"/>
                </a:spcBef>
                <a:spcAft>
                  <a:spcPct val="0"/>
                </a:spcAft>
                <a:defRPr/>
              </a:pPr>
              <a:t>July 15, 2014</a:t>
            </a:fld>
            <a:endParaRPr kumimoji="0" lang="en-CA" altLang="en-US" sz="1000" smtClean="0">
              <a:solidFill>
                <a:srgbClr val="000000"/>
              </a:solidFill>
            </a:endParaRPr>
          </a:p>
        </p:txBody>
      </p:sp>
      <p:sp>
        <p:nvSpPr>
          <p:cNvPr id="1027" name="Rectangle 28"/>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29"/>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9" name="Line 30"/>
          <p:cNvSpPr>
            <a:spLocks noChangeShapeType="1"/>
          </p:cNvSpPr>
          <p:nvPr userDrawn="1"/>
        </p:nvSpPr>
        <p:spPr bwMode="auto">
          <a:xfrm>
            <a:off x="827088" y="1268413"/>
            <a:ext cx="8316912" cy="0"/>
          </a:xfrm>
          <a:prstGeom prst="line">
            <a:avLst/>
          </a:prstGeom>
          <a:noFill/>
          <a:ln w="28575">
            <a:solidFill>
              <a:srgbClr val="3A601B"/>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1" lang="en-US" smtClean="0">
              <a:solidFill>
                <a:srgbClr val="000000"/>
              </a:solidFill>
            </a:endParaRPr>
          </a:p>
        </p:txBody>
      </p:sp>
    </p:spTree>
    <p:extLst>
      <p:ext uri="{BB962C8B-B14F-4D97-AF65-F5344CB8AC3E}">
        <p14:creationId xmlns:p14="http://schemas.microsoft.com/office/powerpoint/2010/main" val="606618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kumimoji="1" sz="3600" b="1">
          <a:solidFill>
            <a:srgbClr val="3A601B"/>
          </a:solidFill>
          <a:latin typeface="+mj-lt"/>
          <a:ea typeface="+mj-ea"/>
          <a:cs typeface="+mj-cs"/>
        </a:defRPr>
      </a:lvl1pPr>
      <a:lvl2pPr algn="l" rtl="0" eaLnBrk="0" fontAlgn="base" hangingPunct="0">
        <a:spcBef>
          <a:spcPct val="0"/>
        </a:spcBef>
        <a:spcAft>
          <a:spcPct val="0"/>
        </a:spcAft>
        <a:defRPr kumimoji="1" sz="3600" b="1">
          <a:solidFill>
            <a:srgbClr val="3A601B"/>
          </a:solidFill>
          <a:latin typeface="Arial" charset="0"/>
          <a:ea typeface="Arial Unicode MS" pitchFamily="34" charset="-128"/>
          <a:cs typeface="Arial Unicode MS" pitchFamily="34" charset="-128"/>
        </a:defRPr>
      </a:lvl2pPr>
      <a:lvl3pPr algn="l" rtl="0" eaLnBrk="0" fontAlgn="base" hangingPunct="0">
        <a:spcBef>
          <a:spcPct val="0"/>
        </a:spcBef>
        <a:spcAft>
          <a:spcPct val="0"/>
        </a:spcAft>
        <a:defRPr kumimoji="1" sz="3600" b="1">
          <a:solidFill>
            <a:srgbClr val="3A601B"/>
          </a:solidFill>
          <a:latin typeface="Arial" charset="0"/>
          <a:ea typeface="Arial Unicode MS" pitchFamily="34" charset="-128"/>
          <a:cs typeface="Arial Unicode MS" pitchFamily="34" charset="-128"/>
        </a:defRPr>
      </a:lvl3pPr>
      <a:lvl4pPr algn="l" rtl="0" eaLnBrk="0" fontAlgn="base" hangingPunct="0">
        <a:spcBef>
          <a:spcPct val="0"/>
        </a:spcBef>
        <a:spcAft>
          <a:spcPct val="0"/>
        </a:spcAft>
        <a:defRPr kumimoji="1" sz="3600" b="1">
          <a:solidFill>
            <a:srgbClr val="3A601B"/>
          </a:solidFill>
          <a:latin typeface="Arial" charset="0"/>
          <a:ea typeface="Arial Unicode MS" pitchFamily="34" charset="-128"/>
          <a:cs typeface="Arial Unicode MS" pitchFamily="34" charset="-128"/>
        </a:defRPr>
      </a:lvl4pPr>
      <a:lvl5pPr algn="l" rtl="0" eaLnBrk="0" fontAlgn="base" hangingPunct="0">
        <a:spcBef>
          <a:spcPct val="0"/>
        </a:spcBef>
        <a:spcAft>
          <a:spcPct val="0"/>
        </a:spcAft>
        <a:defRPr kumimoji="1" sz="3600" b="1">
          <a:solidFill>
            <a:srgbClr val="3A601B"/>
          </a:solidFill>
          <a:latin typeface="Arial" charset="0"/>
          <a:ea typeface="Arial Unicode MS" pitchFamily="34" charset="-128"/>
          <a:cs typeface="Arial Unicode MS" pitchFamily="34" charset="-128"/>
        </a:defRPr>
      </a:lvl5pPr>
      <a:lvl6pPr marL="457200" algn="l" rtl="0" fontAlgn="base">
        <a:spcBef>
          <a:spcPct val="0"/>
        </a:spcBef>
        <a:spcAft>
          <a:spcPct val="0"/>
        </a:spcAft>
        <a:defRPr kumimoji="1" sz="3600" b="1">
          <a:solidFill>
            <a:srgbClr val="3A601B"/>
          </a:solidFill>
          <a:latin typeface="Arial" charset="0"/>
          <a:ea typeface="Arial Unicode MS" pitchFamily="34" charset="-128"/>
          <a:cs typeface="Arial Unicode MS" pitchFamily="34" charset="-128"/>
        </a:defRPr>
      </a:lvl6pPr>
      <a:lvl7pPr marL="914400" algn="l" rtl="0" fontAlgn="base">
        <a:spcBef>
          <a:spcPct val="0"/>
        </a:spcBef>
        <a:spcAft>
          <a:spcPct val="0"/>
        </a:spcAft>
        <a:defRPr kumimoji="1" sz="3600" b="1">
          <a:solidFill>
            <a:srgbClr val="3A601B"/>
          </a:solidFill>
          <a:latin typeface="Arial" charset="0"/>
          <a:ea typeface="Arial Unicode MS" pitchFamily="34" charset="-128"/>
          <a:cs typeface="Arial Unicode MS" pitchFamily="34" charset="-128"/>
        </a:defRPr>
      </a:lvl7pPr>
      <a:lvl8pPr marL="1371600" algn="l" rtl="0" fontAlgn="base">
        <a:spcBef>
          <a:spcPct val="0"/>
        </a:spcBef>
        <a:spcAft>
          <a:spcPct val="0"/>
        </a:spcAft>
        <a:defRPr kumimoji="1" sz="3600" b="1">
          <a:solidFill>
            <a:srgbClr val="3A601B"/>
          </a:solidFill>
          <a:latin typeface="Arial" charset="0"/>
          <a:ea typeface="Arial Unicode MS" pitchFamily="34" charset="-128"/>
          <a:cs typeface="Arial Unicode MS" pitchFamily="34" charset="-128"/>
        </a:defRPr>
      </a:lvl8pPr>
      <a:lvl9pPr marL="1828800" algn="l" rtl="0" fontAlgn="base">
        <a:spcBef>
          <a:spcPct val="0"/>
        </a:spcBef>
        <a:spcAft>
          <a:spcPct val="0"/>
        </a:spcAft>
        <a:defRPr kumimoji="1" sz="3600" b="1">
          <a:solidFill>
            <a:srgbClr val="3A601B"/>
          </a:solidFill>
          <a:latin typeface="Arial" charset="0"/>
          <a:ea typeface="Arial Unicode MS" pitchFamily="34" charset="-128"/>
          <a:cs typeface="Arial Unicode MS" pitchFamily="34" charset="-128"/>
        </a:defRPr>
      </a:lvl9pPr>
    </p:titleStyle>
    <p:bodyStyle>
      <a:lvl1pPr marL="287338" indent="-287338" algn="l" rtl="0" eaLnBrk="0" fontAlgn="base" hangingPunct="0">
        <a:spcBef>
          <a:spcPct val="20000"/>
        </a:spcBef>
        <a:spcAft>
          <a:spcPct val="0"/>
        </a:spcAft>
        <a:buClr>
          <a:srgbClr val="FF0000"/>
        </a:buClr>
        <a:buSzPct val="120000"/>
        <a:buChar char="•"/>
        <a:defRPr kumimoji="1" sz="2400">
          <a:solidFill>
            <a:schemeClr val="tx1"/>
          </a:solidFill>
          <a:latin typeface="+mn-lt"/>
          <a:ea typeface="+mn-ea"/>
          <a:cs typeface="+mn-cs"/>
        </a:defRPr>
      </a:lvl1pPr>
      <a:lvl2pPr marL="765175" indent="-287338" algn="l" rtl="0" eaLnBrk="0" fontAlgn="base" hangingPunct="0">
        <a:spcBef>
          <a:spcPct val="20000"/>
        </a:spcBef>
        <a:spcAft>
          <a:spcPct val="0"/>
        </a:spcAft>
        <a:buClr>
          <a:srgbClr val="3A601B"/>
        </a:buClr>
        <a:buFont typeface="Arial" charset="0"/>
        <a:buChar char="–"/>
        <a:defRPr kumimoji="1" sz="2000">
          <a:solidFill>
            <a:schemeClr val="tx1"/>
          </a:solidFill>
          <a:latin typeface="+mn-lt"/>
          <a:ea typeface="+mn-ea"/>
          <a:cs typeface="+mn-cs"/>
        </a:defRPr>
      </a:lvl2pPr>
      <a:lvl3pPr marL="1139825" indent="-182563" algn="l" rtl="0" eaLnBrk="0" fontAlgn="base" hangingPunct="0">
        <a:spcBef>
          <a:spcPct val="20000"/>
        </a:spcBef>
        <a:spcAft>
          <a:spcPct val="0"/>
        </a:spcAft>
        <a:buClr>
          <a:srgbClr val="C8A200"/>
        </a:buClr>
        <a:buFont typeface="Arial" charset="0"/>
        <a:buChar char="▪"/>
        <a:defRPr kumimoji="1" sz="2400">
          <a:solidFill>
            <a:schemeClr val="tx1"/>
          </a:solidFill>
          <a:latin typeface="+mn-lt"/>
          <a:ea typeface="+mn-ea"/>
          <a:cs typeface="+mn-cs"/>
        </a:defRPr>
      </a:lvl3pPr>
      <a:lvl4pPr marL="1617663" indent="-287338" algn="l" rtl="0" eaLnBrk="0" fontAlgn="base" hangingPunct="0">
        <a:spcBef>
          <a:spcPct val="20000"/>
        </a:spcBef>
        <a:spcAft>
          <a:spcPct val="0"/>
        </a:spcAft>
        <a:buChar char="–"/>
        <a:defRPr kumimoji="1" sz="1600">
          <a:solidFill>
            <a:schemeClr val="tx1"/>
          </a:solidFill>
          <a:latin typeface="+mn-lt"/>
          <a:ea typeface="+mn-ea"/>
          <a:cs typeface="+mn-cs"/>
        </a:defRPr>
      </a:lvl4pPr>
      <a:lvl5pPr marL="2000250" indent="-190500" algn="l" rtl="0" eaLnBrk="0" fontAlgn="base" hangingPunct="0">
        <a:spcBef>
          <a:spcPct val="20000"/>
        </a:spcBef>
        <a:spcAft>
          <a:spcPct val="0"/>
        </a:spcAft>
        <a:buChar char="»"/>
        <a:defRPr kumimoji="1" sz="1400">
          <a:solidFill>
            <a:schemeClr val="tx1"/>
          </a:solidFill>
          <a:latin typeface="+mn-lt"/>
          <a:ea typeface="+mn-ea"/>
          <a:cs typeface="+mn-cs"/>
        </a:defRPr>
      </a:lvl5pPr>
      <a:lvl6pPr marL="2457450" indent="-190500" algn="l" rtl="0" fontAlgn="base">
        <a:spcBef>
          <a:spcPct val="20000"/>
        </a:spcBef>
        <a:spcAft>
          <a:spcPct val="0"/>
        </a:spcAft>
        <a:buChar char="»"/>
        <a:defRPr kumimoji="1" sz="1400">
          <a:solidFill>
            <a:schemeClr val="tx1"/>
          </a:solidFill>
          <a:latin typeface="+mn-lt"/>
          <a:ea typeface="+mn-ea"/>
          <a:cs typeface="+mn-cs"/>
        </a:defRPr>
      </a:lvl6pPr>
      <a:lvl7pPr marL="2914650" indent="-190500" algn="l" rtl="0" fontAlgn="base">
        <a:spcBef>
          <a:spcPct val="20000"/>
        </a:spcBef>
        <a:spcAft>
          <a:spcPct val="0"/>
        </a:spcAft>
        <a:buChar char="»"/>
        <a:defRPr kumimoji="1" sz="1400">
          <a:solidFill>
            <a:schemeClr val="tx1"/>
          </a:solidFill>
          <a:latin typeface="+mn-lt"/>
          <a:ea typeface="+mn-ea"/>
          <a:cs typeface="+mn-cs"/>
        </a:defRPr>
      </a:lvl7pPr>
      <a:lvl8pPr marL="3371850" indent="-190500" algn="l" rtl="0" fontAlgn="base">
        <a:spcBef>
          <a:spcPct val="20000"/>
        </a:spcBef>
        <a:spcAft>
          <a:spcPct val="0"/>
        </a:spcAft>
        <a:buChar char="»"/>
        <a:defRPr kumimoji="1" sz="1400">
          <a:solidFill>
            <a:schemeClr val="tx1"/>
          </a:solidFill>
          <a:latin typeface="+mn-lt"/>
          <a:ea typeface="+mn-ea"/>
          <a:cs typeface="+mn-cs"/>
        </a:defRPr>
      </a:lvl8pPr>
      <a:lvl9pPr marL="3829050" indent="-190500" algn="l" rtl="0" fontAlgn="base">
        <a:spcBef>
          <a:spcPct val="20000"/>
        </a:spcBef>
        <a:spcAft>
          <a:spcPct val="0"/>
        </a:spcAft>
        <a:buChar char="»"/>
        <a:defRPr kumimoji="1"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ctrTitle" idx="4294967295"/>
          </p:nvPr>
        </p:nvSpPr>
        <p:spPr>
          <a:xfrm>
            <a:off x="468313" y="2348880"/>
            <a:ext cx="8351837" cy="1758950"/>
          </a:xfrm>
          <a:solidFill>
            <a:srgbClr val="FFFFFF"/>
          </a:solidFill>
        </p:spPr>
        <p:txBody>
          <a:bodyPr/>
          <a:lstStyle/>
          <a:p>
            <a:pPr eaLnBrk="1" hangingPunct="1"/>
            <a:r>
              <a:rPr lang="en-US" altLang="en-US" sz="3200" dirty="0" smtClean="0">
                <a:cs typeface="Arial" charset="0"/>
              </a:rPr>
              <a:t>Understanding and predicting weather and climate extremes: a WCRP Grand Challenge</a:t>
            </a:r>
            <a:endParaRPr kumimoji="0" lang="fr-CA" altLang="en-US" sz="3200" dirty="0" smtClean="0">
              <a:solidFill>
                <a:srgbClr val="006600"/>
              </a:solidFill>
            </a:endParaRPr>
          </a:p>
        </p:txBody>
      </p:sp>
      <p:pic>
        <p:nvPicPr>
          <p:cNvPr id="23555" name="Picture 14" descr="fip_can_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59832" y="4725144"/>
            <a:ext cx="5040560" cy="923330"/>
          </a:xfrm>
          <a:prstGeom prst="rect">
            <a:avLst/>
          </a:prstGeom>
          <a:noFill/>
        </p:spPr>
        <p:txBody>
          <a:bodyPr wrap="square" rtlCol="0">
            <a:spAutoFit/>
          </a:bodyPr>
          <a:lstStyle/>
          <a:p>
            <a:r>
              <a:rPr lang="en-CA" dirty="0" err="1" smtClean="0"/>
              <a:t>Xuebin</a:t>
            </a:r>
            <a:r>
              <a:rPr lang="en-CA" dirty="0" smtClean="0"/>
              <a:t> Zhang, Environment Canada</a:t>
            </a:r>
          </a:p>
          <a:p>
            <a:r>
              <a:rPr lang="en-CA" dirty="0"/>
              <a:t>Gabi </a:t>
            </a:r>
            <a:r>
              <a:rPr lang="en-CA" dirty="0" err="1"/>
              <a:t>Hegerl</a:t>
            </a:r>
            <a:r>
              <a:rPr lang="en-CA" dirty="0"/>
              <a:t>, University of Edinburgh </a:t>
            </a:r>
            <a:endParaRPr lang="en-US" dirty="0"/>
          </a:p>
          <a:p>
            <a:r>
              <a:rPr lang="en-CA" dirty="0" smtClean="0"/>
              <a:t>Lisa Alexander, University of New South Wales </a:t>
            </a:r>
          </a:p>
        </p:txBody>
      </p:sp>
    </p:spTree>
    <p:extLst>
      <p:ext uri="{BB962C8B-B14F-4D97-AF65-F5344CB8AC3E}">
        <p14:creationId xmlns:p14="http://schemas.microsoft.com/office/powerpoint/2010/main" val="29498660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233210-FD1D-4643-A408-4B2BDEE02D8B}" type="slidenum">
              <a:rPr lang="en-US" smtClean="0">
                <a:latin typeface="Franklin Gothic Book"/>
              </a:rPr>
              <a:pPr/>
              <a:t>10</a:t>
            </a:fld>
            <a:endParaRPr lang="en-US">
              <a:latin typeface="Franklin Gothic Book"/>
            </a:endParaRPr>
          </a:p>
        </p:txBody>
      </p:sp>
      <p:sp>
        <p:nvSpPr>
          <p:cNvPr id="6" name="TextBox 5"/>
          <p:cNvSpPr txBox="1"/>
          <p:nvPr/>
        </p:nvSpPr>
        <p:spPr>
          <a:xfrm>
            <a:off x="755576" y="1412942"/>
            <a:ext cx="7992888" cy="4862870"/>
          </a:xfrm>
          <a:prstGeom prst="rect">
            <a:avLst/>
          </a:prstGeom>
          <a:noFill/>
        </p:spPr>
        <p:txBody>
          <a:bodyPr wrap="square" rtlCol="0">
            <a:spAutoFit/>
          </a:bodyPr>
          <a:lstStyle/>
          <a:p>
            <a:r>
              <a:rPr lang="en-US" sz="2400" b="1" i="1" dirty="0" smtClean="0"/>
              <a:t>Implementations (continued)</a:t>
            </a:r>
            <a:endParaRPr lang="en-US" sz="2400" i="1" dirty="0" smtClean="0">
              <a:solidFill>
                <a:srgbClr val="FF0000"/>
              </a:solidFill>
            </a:endParaRPr>
          </a:p>
          <a:p>
            <a:pPr marL="285750" indent="-285750">
              <a:buFontTx/>
              <a:buChar char="•"/>
            </a:pPr>
            <a:r>
              <a:rPr lang="en-CA" sz="2400" dirty="0"/>
              <a:t>Potential </a:t>
            </a:r>
            <a:r>
              <a:rPr lang="en-CA" sz="2400" b="1" dirty="0"/>
              <a:t>process workshop in Oslo </a:t>
            </a:r>
            <a:r>
              <a:rPr lang="en-CA" sz="2000" dirty="0"/>
              <a:t>(Jana Sillmann, Cicero center, Norway) </a:t>
            </a:r>
            <a:endParaRPr lang="en-CA" sz="2400" dirty="0"/>
          </a:p>
          <a:p>
            <a:pPr marL="285750" indent="-285750">
              <a:buFontTx/>
              <a:buChar char="•"/>
            </a:pPr>
            <a:r>
              <a:rPr lang="en-CA" sz="2400" dirty="0" smtClean="0"/>
              <a:t>some </a:t>
            </a:r>
            <a:r>
              <a:rPr lang="en-CA" sz="2400" dirty="0"/>
              <a:t>funding from Norway confirmed, details to be developed, </a:t>
            </a:r>
            <a:r>
              <a:rPr lang="en-CA" sz="2400" dirty="0" smtClean="0"/>
              <a:t>spring </a:t>
            </a:r>
            <a:r>
              <a:rPr lang="en-CA" sz="2400" dirty="0"/>
              <a:t>or fall </a:t>
            </a:r>
            <a:r>
              <a:rPr lang="en-CA" sz="2400" dirty="0" smtClean="0"/>
              <a:t>2015</a:t>
            </a:r>
            <a:endParaRPr lang="en-CA" sz="2400" dirty="0"/>
          </a:p>
          <a:p>
            <a:pPr marL="742950" lvl="1" indent="-285750">
              <a:buFont typeface="Arial" charset="0"/>
              <a:buChar char="•"/>
            </a:pPr>
            <a:r>
              <a:rPr lang="en-CA" sz="2200" dirty="0">
                <a:ea typeface="Arial Unicode MS" charset="0"/>
              </a:rPr>
              <a:t>d</a:t>
            </a:r>
            <a:r>
              <a:rPr lang="en-US" sz="2200" dirty="0" err="1">
                <a:ea typeface="Arial Unicode MS" charset="0"/>
              </a:rPr>
              <a:t>ynamical</a:t>
            </a:r>
            <a:r>
              <a:rPr lang="en-US" sz="2200" dirty="0">
                <a:ea typeface="Arial Unicode MS" charset="0"/>
              </a:rPr>
              <a:t> and physical processes (e.g., large-scale modes of  variability, blocking anticyclones, land-atmosphere feedbacks, monsoons) affecting weather and climate extremes</a:t>
            </a:r>
          </a:p>
          <a:p>
            <a:pPr marL="742950" lvl="1" indent="-285750">
              <a:buFont typeface="Arial" charset="0"/>
              <a:buChar char="•"/>
            </a:pPr>
            <a:r>
              <a:rPr lang="en-US" sz="2200" dirty="0">
                <a:ea typeface="Arial Unicode MS" charset="0"/>
              </a:rPr>
              <a:t>representation of these processes in models, </a:t>
            </a:r>
          </a:p>
          <a:p>
            <a:pPr marL="742950" lvl="1" indent="-285750">
              <a:buFont typeface="Arial" charset="0"/>
              <a:buChar char="•"/>
            </a:pPr>
            <a:r>
              <a:rPr lang="en-US" sz="2200" dirty="0">
                <a:ea typeface="Arial Unicode MS" charset="0"/>
              </a:rPr>
              <a:t>development of statistical methods and tools to incorporate this information into the evaluation of model performance and the prediction of climate extremes</a:t>
            </a:r>
          </a:p>
          <a:p>
            <a:endParaRPr lang="en-US" dirty="0">
              <a:latin typeface="Calibri"/>
              <a:cs typeface="Calibri"/>
            </a:endParaRPr>
          </a:p>
        </p:txBody>
      </p:sp>
      <p:sp>
        <p:nvSpPr>
          <p:cNvPr id="8" name="TextBox 7"/>
          <p:cNvSpPr txBox="1"/>
          <p:nvPr/>
        </p:nvSpPr>
        <p:spPr>
          <a:xfrm>
            <a:off x="912609" y="188640"/>
            <a:ext cx="4235455" cy="707886"/>
          </a:xfrm>
          <a:prstGeom prst="rect">
            <a:avLst/>
          </a:prstGeom>
          <a:noFill/>
        </p:spPr>
        <p:txBody>
          <a:bodyPr wrap="none" rtlCol="0">
            <a:spAutoFit/>
          </a:bodyPr>
          <a:lstStyle/>
          <a:p>
            <a:r>
              <a:rPr lang="en-US" sz="4000" dirty="0" smtClean="0"/>
              <a:t>Near term actions</a:t>
            </a:r>
            <a:endParaRPr lang="en-US" sz="4000" dirty="0"/>
          </a:p>
        </p:txBody>
      </p:sp>
    </p:spTree>
    <p:extLst>
      <p:ext uri="{BB962C8B-B14F-4D97-AF65-F5344CB8AC3E}">
        <p14:creationId xmlns:p14="http://schemas.microsoft.com/office/powerpoint/2010/main" val="1982819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6492875"/>
            <a:ext cx="2133600" cy="365125"/>
          </a:xfrm>
          <a:prstGeom prst="rect">
            <a:avLst/>
          </a:prstGeom>
        </p:spPr>
        <p:txBody>
          <a:bodyPr/>
          <a:lstStyle/>
          <a:p>
            <a:fld id="{5F282949-5950-0546-8B5E-6B8B05C6E29B}" type="slidenum">
              <a:rPr lang="en-US" smtClean="0"/>
              <a:t>11</a:t>
            </a:fld>
            <a:endParaRPr lang="en-US"/>
          </a:p>
        </p:txBody>
      </p:sp>
      <p:sp>
        <p:nvSpPr>
          <p:cNvPr id="5" name="TextBox 4"/>
          <p:cNvSpPr txBox="1"/>
          <p:nvPr/>
        </p:nvSpPr>
        <p:spPr>
          <a:xfrm>
            <a:off x="152402" y="401968"/>
            <a:ext cx="7696989" cy="707886"/>
          </a:xfrm>
          <a:prstGeom prst="rect">
            <a:avLst/>
          </a:prstGeom>
          <a:noFill/>
        </p:spPr>
        <p:txBody>
          <a:bodyPr wrap="none" rtlCol="0">
            <a:spAutoFit/>
          </a:bodyPr>
          <a:lstStyle/>
          <a:p>
            <a:r>
              <a:rPr lang="en-US" sz="4000" dirty="0" smtClean="0"/>
              <a:t>Summary and outlook: GC Extremes</a:t>
            </a:r>
            <a:endParaRPr lang="en-US" sz="4000" dirty="0"/>
          </a:p>
        </p:txBody>
      </p:sp>
      <p:sp>
        <p:nvSpPr>
          <p:cNvPr id="2" name="TextBox 1"/>
          <p:cNvSpPr txBox="1"/>
          <p:nvPr/>
        </p:nvSpPr>
        <p:spPr>
          <a:xfrm>
            <a:off x="827584" y="1484784"/>
            <a:ext cx="8028548" cy="2492990"/>
          </a:xfrm>
          <a:prstGeom prst="rect">
            <a:avLst/>
          </a:prstGeom>
          <a:noFill/>
        </p:spPr>
        <p:txBody>
          <a:bodyPr wrap="square" rtlCol="0">
            <a:spAutoFit/>
          </a:bodyPr>
          <a:lstStyle/>
          <a:p>
            <a:pPr marL="457200" indent="-457200">
              <a:buFont typeface="Arial" pitchFamily="34" charset="0"/>
              <a:buChar char="•"/>
            </a:pPr>
            <a:r>
              <a:rPr lang="en-CA" sz="2600" dirty="0" smtClean="0"/>
              <a:t>Demanded by strong societal need</a:t>
            </a:r>
          </a:p>
          <a:p>
            <a:pPr marL="457200" indent="-457200">
              <a:buFont typeface="Arial" pitchFamily="34" charset="0"/>
              <a:buChar char="•"/>
            </a:pPr>
            <a:r>
              <a:rPr lang="en-CA" sz="2600" dirty="0" smtClean="0"/>
              <a:t>Connect to GFCS</a:t>
            </a:r>
            <a:endParaRPr lang="en-US" sz="2600" dirty="0" smtClean="0"/>
          </a:p>
          <a:p>
            <a:pPr marL="457200" indent="-457200">
              <a:buFont typeface="Arial" pitchFamily="34" charset="0"/>
              <a:buChar char="•"/>
            </a:pPr>
            <a:r>
              <a:rPr lang="en-US" sz="2600" dirty="0" smtClean="0"/>
              <a:t>Truly cross-cutting among WCRP projects, panels and GCs </a:t>
            </a:r>
          </a:p>
          <a:p>
            <a:pPr marL="457200" indent="-457200">
              <a:buFont typeface="Arial" pitchFamily="34" charset="0"/>
              <a:buChar char="•"/>
            </a:pPr>
            <a:endParaRPr lang="en-US" sz="2600" dirty="0" smtClean="0"/>
          </a:p>
          <a:p>
            <a:r>
              <a:rPr lang="en-US" sz="2600" dirty="0" smtClean="0"/>
              <a:t> </a:t>
            </a:r>
            <a:endParaRPr lang="en-US" sz="2600" dirty="0"/>
          </a:p>
        </p:txBody>
      </p:sp>
    </p:spTree>
    <p:extLst>
      <p:ext uri="{BB962C8B-B14F-4D97-AF65-F5344CB8AC3E}">
        <p14:creationId xmlns:p14="http://schemas.microsoft.com/office/powerpoint/2010/main" val="28272760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2404" y="188640"/>
            <a:ext cx="8162084" cy="707886"/>
          </a:xfrm>
          <a:prstGeom prst="rect">
            <a:avLst/>
          </a:prstGeom>
          <a:noFill/>
        </p:spPr>
        <p:txBody>
          <a:bodyPr wrap="square" rtlCol="0">
            <a:spAutoFit/>
          </a:bodyPr>
          <a:lstStyle/>
          <a:p>
            <a:r>
              <a:rPr lang="en-US" sz="4000" dirty="0" smtClean="0"/>
              <a:t>Some thoughts on implementation</a:t>
            </a:r>
            <a:endParaRPr lang="en-US" sz="4000" dirty="0"/>
          </a:p>
        </p:txBody>
      </p:sp>
      <p:sp>
        <p:nvSpPr>
          <p:cNvPr id="4" name="Rectangle 2"/>
          <p:cNvSpPr>
            <a:spLocks noChangeArrowheads="1"/>
          </p:cNvSpPr>
          <p:nvPr/>
        </p:nvSpPr>
        <p:spPr bwMode="auto">
          <a:xfrm>
            <a:off x="689234" y="1268760"/>
            <a:ext cx="8388424" cy="5324535"/>
          </a:xfrm>
          <a:prstGeom prst="rect">
            <a:avLst/>
          </a:prstGeom>
          <a:solidFill>
            <a:schemeClr val="bg1"/>
          </a:solidFill>
          <a:ln>
            <a:noFill/>
          </a:ln>
          <a:extLst/>
        </p:spPr>
        <p:txBody>
          <a:bodyPr wrap="square">
            <a:spAutoFit/>
          </a:bodyPr>
          <a:lstStyle/>
          <a:p>
            <a:pPr marL="285750" indent="-285750">
              <a:buFontTx/>
              <a:buChar char="•"/>
            </a:pPr>
            <a:r>
              <a:rPr lang="en-CA" sz="2000" dirty="0"/>
              <a:t>A </a:t>
            </a:r>
            <a:r>
              <a:rPr lang="en-CA" sz="2000" b="1" dirty="0"/>
              <a:t>WCRP-led international symposium on climate extremes in 2017/18 </a:t>
            </a:r>
            <a:r>
              <a:rPr lang="en-CA" sz="2000" dirty="0"/>
              <a:t>to exchange progress in the community and to identify future research needs. This should be as widely promoted as possible so that the community has a target to meet (like IPCC)</a:t>
            </a:r>
            <a:endParaRPr lang="en-US" sz="2000" dirty="0"/>
          </a:p>
          <a:p>
            <a:pPr marL="285750" indent="-285750">
              <a:buFontTx/>
              <a:buChar char="•"/>
            </a:pPr>
            <a:r>
              <a:rPr lang="en-CA" sz="2000" dirty="0"/>
              <a:t>Prompt </a:t>
            </a:r>
            <a:r>
              <a:rPr lang="en-CA" sz="2000" b="1" dirty="0"/>
              <a:t>WCRP-wide coordination of extreme related research </a:t>
            </a:r>
            <a:r>
              <a:rPr lang="en-CA" sz="2000" dirty="0"/>
              <a:t>activities and communicate new findings to key organizations including WMO, GEO, Future </a:t>
            </a:r>
            <a:r>
              <a:rPr lang="en-CA" sz="2000" dirty="0" smtClean="0"/>
              <a:t>Earth, as well as contribute to Global Framework on Climate Services</a:t>
            </a:r>
            <a:endParaRPr lang="en-US" sz="2000" dirty="0"/>
          </a:p>
          <a:p>
            <a:pPr marL="285750" indent="-285750">
              <a:buFontTx/>
              <a:buChar char="•"/>
            </a:pPr>
            <a:r>
              <a:rPr lang="en-CA" sz="2000" dirty="0"/>
              <a:t>Foster </a:t>
            </a:r>
            <a:r>
              <a:rPr lang="en-CA" sz="2000" b="1" dirty="0"/>
              <a:t>actionable research </a:t>
            </a:r>
            <a:r>
              <a:rPr lang="en-CA" sz="2000" dirty="0"/>
              <a:t>for accelerating exchange across the community </a:t>
            </a:r>
            <a:r>
              <a:rPr lang="en-CA" sz="2000" b="1" dirty="0"/>
              <a:t>(datasets, software, reference articles)</a:t>
            </a:r>
            <a:endParaRPr lang="en-US" sz="2000" b="1" dirty="0"/>
          </a:p>
          <a:p>
            <a:pPr marL="285750" indent="-285750">
              <a:buFontTx/>
              <a:buChar char="•"/>
            </a:pPr>
            <a:r>
              <a:rPr lang="en-CA" sz="2000" dirty="0"/>
              <a:t>Prompt the Grand Challenge through </a:t>
            </a:r>
            <a:r>
              <a:rPr lang="en-CA" sz="2000" b="1" dirty="0"/>
              <a:t>major international conferences </a:t>
            </a:r>
            <a:r>
              <a:rPr lang="en-CA" sz="2000" dirty="0"/>
              <a:t>such as AGU, EGU, IUGG, etc., by organizing special symposia on climate extremes </a:t>
            </a:r>
            <a:endParaRPr lang="en-US" sz="2000" dirty="0"/>
          </a:p>
          <a:p>
            <a:pPr marL="285750" indent="-285750">
              <a:buFontTx/>
              <a:buChar char="•"/>
            </a:pPr>
            <a:r>
              <a:rPr lang="en-CA" sz="2000" b="1" dirty="0"/>
              <a:t>Train next generation leaders </a:t>
            </a:r>
            <a:r>
              <a:rPr lang="en-CA" sz="2000" dirty="0"/>
              <a:t>through targeted training workshops</a:t>
            </a:r>
            <a:endParaRPr lang="en-US" sz="2000" dirty="0"/>
          </a:p>
          <a:p>
            <a:pPr marL="285750" indent="-285750">
              <a:buFontTx/>
              <a:buChar char="•"/>
            </a:pPr>
            <a:r>
              <a:rPr lang="en-CA" sz="2000" dirty="0"/>
              <a:t>Organize </a:t>
            </a:r>
            <a:r>
              <a:rPr lang="en-CA" sz="2000" dirty="0" smtClean="0"/>
              <a:t>2-3 </a:t>
            </a:r>
            <a:r>
              <a:rPr lang="en-CA" sz="2000" dirty="0"/>
              <a:t>workshops over the next 1-2 years to bring the appropriate communities together to make significant progress in </a:t>
            </a:r>
            <a:r>
              <a:rPr lang="en-CA" sz="2000" b="1" dirty="0"/>
              <a:t>strategic areas </a:t>
            </a:r>
            <a:endParaRPr lang="en-US" sz="2000" b="1" dirty="0"/>
          </a:p>
        </p:txBody>
      </p:sp>
    </p:spTree>
    <p:extLst>
      <p:ext uri="{BB962C8B-B14F-4D97-AF65-F5344CB8AC3E}">
        <p14:creationId xmlns:p14="http://schemas.microsoft.com/office/powerpoint/2010/main" val="41138109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55650" y="188913"/>
            <a:ext cx="7931150" cy="1143000"/>
          </a:xfrm>
        </p:spPr>
        <p:txBody>
          <a:bodyPr/>
          <a:lstStyle/>
          <a:p>
            <a:r>
              <a:rPr lang="en-US" altLang="en-US" smtClean="0"/>
              <a:t>The challenge</a:t>
            </a:r>
            <a:endParaRPr lang="en-CA" altLang="en-US" smtClean="0"/>
          </a:p>
        </p:txBody>
      </p:sp>
      <p:sp>
        <p:nvSpPr>
          <p:cNvPr id="4" name="Content Placeholder 2"/>
          <p:cNvSpPr>
            <a:spLocks noGrp="1"/>
          </p:cNvSpPr>
          <p:nvPr>
            <p:ph idx="1"/>
          </p:nvPr>
        </p:nvSpPr>
        <p:spPr>
          <a:xfrm>
            <a:off x="806450" y="1600200"/>
            <a:ext cx="8229600" cy="4525963"/>
          </a:xfrm>
        </p:spPr>
        <p:txBody>
          <a:bodyPr/>
          <a:lstStyle/>
          <a:p>
            <a:pPr marL="144000" lvl="1" indent="-144000">
              <a:spcAft>
                <a:spcPts val="1200"/>
              </a:spcAft>
              <a:buFont typeface="Arial" pitchFamily="34" charset="0"/>
              <a:buChar char="•"/>
              <a:defRPr/>
            </a:pPr>
            <a:r>
              <a:rPr lang="en-US" sz="2800" dirty="0" smtClean="0">
                <a:cs typeface="Arial" charset="0"/>
              </a:rPr>
              <a:t>From GFCS perspective: What are frequencies and magnitudes of various impacts causing extremes in the near term and in the future? </a:t>
            </a:r>
          </a:p>
          <a:p>
            <a:pPr marL="144000" lvl="1" indent="-144000">
              <a:spcAft>
                <a:spcPts val="1200"/>
              </a:spcAft>
              <a:buFont typeface="Arial" pitchFamily="34" charset="0"/>
              <a:buChar char="•"/>
              <a:defRPr/>
            </a:pPr>
            <a:r>
              <a:rPr lang="en-US" sz="2800" dirty="0" smtClean="0">
                <a:cs typeface="Arial" charset="0"/>
              </a:rPr>
              <a:t>From WCRP perspective: How can we better understand the causes and mechanisms of variability and change in extremes, and improve the prediction of changes in extremes? </a:t>
            </a:r>
          </a:p>
          <a:p>
            <a:pPr marL="0" lvl="1" indent="0">
              <a:spcAft>
                <a:spcPts val="1200"/>
              </a:spcAft>
              <a:buFont typeface="Arial" charset="0"/>
              <a:buNone/>
              <a:defRPr/>
            </a:pPr>
            <a:endParaRPr lang="en-US" sz="2800" dirty="0" smtClean="0">
              <a:cs typeface="Arial" charset="0"/>
            </a:endParaRPr>
          </a:p>
        </p:txBody>
      </p:sp>
    </p:spTree>
    <p:extLst>
      <p:ext uri="{BB962C8B-B14F-4D97-AF65-F5344CB8AC3E}">
        <p14:creationId xmlns:p14="http://schemas.microsoft.com/office/powerpoint/2010/main" val="38910823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233210-FD1D-4643-A408-4B2BDEE02D8B}" type="slidenum">
              <a:rPr lang="en-US" smtClean="0">
                <a:latin typeface="Franklin Gothic Book"/>
              </a:rPr>
              <a:pPr/>
              <a:t>3</a:t>
            </a:fld>
            <a:endParaRPr lang="en-US">
              <a:latin typeface="Franklin Gothic Book"/>
            </a:endParaRPr>
          </a:p>
        </p:txBody>
      </p:sp>
      <p:sp>
        <p:nvSpPr>
          <p:cNvPr id="6" name="Content Placeholder 2"/>
          <p:cNvSpPr>
            <a:spLocks noGrp="1"/>
          </p:cNvSpPr>
          <p:nvPr>
            <p:ph idx="1"/>
          </p:nvPr>
        </p:nvSpPr>
        <p:spPr>
          <a:xfrm>
            <a:off x="827584" y="1873767"/>
            <a:ext cx="8138617" cy="4446822"/>
          </a:xfrm>
        </p:spPr>
        <p:txBody>
          <a:bodyPr>
            <a:normAutofit/>
          </a:bodyPr>
          <a:lstStyle/>
          <a:p>
            <a:pPr>
              <a:spcBef>
                <a:spcPts val="1200"/>
              </a:spcBef>
              <a:buFont typeface="Arial" pitchFamily="34" charset="0"/>
              <a:buChar char="•"/>
            </a:pPr>
            <a:r>
              <a:rPr lang="en-US" sz="2800" dirty="0">
                <a:latin typeface="Arial"/>
                <a:cs typeface="Arial"/>
              </a:rPr>
              <a:t>Led by </a:t>
            </a:r>
            <a:r>
              <a:rPr lang="en-US" sz="2800" dirty="0" smtClean="0">
                <a:latin typeface="Arial"/>
                <a:cs typeface="Arial"/>
              </a:rPr>
              <a:t>GEWEX, in consultation with CLIVAR</a:t>
            </a:r>
          </a:p>
          <a:p>
            <a:pPr>
              <a:spcBef>
                <a:spcPts val="1200"/>
              </a:spcBef>
              <a:buFont typeface="Arial" pitchFamily="34" charset="0"/>
              <a:buChar char="•"/>
            </a:pPr>
            <a:r>
              <a:rPr lang="en-US" sz="2800" dirty="0" smtClean="0">
                <a:latin typeface="Arial"/>
                <a:cs typeface="Arial"/>
              </a:rPr>
              <a:t>Co-chairs of task team (2013-2015): X. Zhang, G. </a:t>
            </a:r>
            <a:r>
              <a:rPr lang="en-US" sz="2800" dirty="0" err="1" smtClean="0">
                <a:latin typeface="Arial"/>
                <a:cs typeface="Arial"/>
              </a:rPr>
              <a:t>Hegerl</a:t>
            </a:r>
            <a:r>
              <a:rPr lang="en-US" sz="2800" dirty="0" smtClean="0">
                <a:latin typeface="Arial"/>
                <a:cs typeface="Arial"/>
              </a:rPr>
              <a:t>, L. Alexander </a:t>
            </a:r>
          </a:p>
          <a:p>
            <a:pPr>
              <a:spcBef>
                <a:spcPts val="1200"/>
              </a:spcBef>
              <a:buFont typeface="Arial" pitchFamily="34" charset="0"/>
              <a:buChar char="•"/>
            </a:pPr>
            <a:r>
              <a:rPr lang="en-US" sz="2800" dirty="0" smtClean="0">
                <a:latin typeface="Arial"/>
                <a:cs typeface="Arial"/>
              </a:rPr>
              <a:t>White paper (February 2014): X. Zhang, G. </a:t>
            </a:r>
            <a:r>
              <a:rPr lang="en-US" sz="2800" dirty="0" err="1" smtClean="0">
                <a:latin typeface="Arial"/>
                <a:cs typeface="Arial"/>
              </a:rPr>
              <a:t>Hegerl</a:t>
            </a:r>
            <a:r>
              <a:rPr lang="en-US" sz="2800" dirty="0" smtClean="0">
                <a:latin typeface="Arial"/>
                <a:cs typeface="Arial"/>
              </a:rPr>
              <a:t>, S. Seneviratne, R. Stewart, F. </a:t>
            </a:r>
            <a:r>
              <a:rPr lang="en-US" sz="2800" dirty="0" err="1" smtClean="0">
                <a:latin typeface="Arial"/>
                <a:cs typeface="Arial"/>
              </a:rPr>
              <a:t>Zwiers</a:t>
            </a:r>
            <a:endParaRPr lang="en-US" sz="2800" dirty="0" smtClean="0">
              <a:latin typeface="Arial"/>
              <a:cs typeface="Arial"/>
            </a:endParaRPr>
          </a:p>
          <a:p>
            <a:pPr marL="0" indent="0">
              <a:spcBef>
                <a:spcPts val="1200"/>
              </a:spcBef>
              <a:buNone/>
            </a:pPr>
            <a:endParaRPr lang="en-US" sz="2800" dirty="0">
              <a:latin typeface="Arial"/>
              <a:cs typeface="Arial"/>
            </a:endParaRPr>
          </a:p>
          <a:p>
            <a:pPr marL="0" indent="0">
              <a:spcBef>
                <a:spcPts val="1200"/>
              </a:spcBef>
              <a:buNone/>
            </a:pPr>
            <a:endParaRPr lang="en-US" sz="2800" dirty="0" smtClean="0"/>
          </a:p>
        </p:txBody>
      </p:sp>
      <p:sp>
        <p:nvSpPr>
          <p:cNvPr id="8" name="TextBox 7"/>
          <p:cNvSpPr txBox="1"/>
          <p:nvPr/>
        </p:nvSpPr>
        <p:spPr>
          <a:xfrm>
            <a:off x="742737" y="401968"/>
            <a:ext cx="4549343" cy="707886"/>
          </a:xfrm>
          <a:prstGeom prst="rect">
            <a:avLst/>
          </a:prstGeom>
          <a:noFill/>
        </p:spPr>
        <p:txBody>
          <a:bodyPr wrap="none" rtlCol="0">
            <a:spAutoFit/>
          </a:bodyPr>
          <a:lstStyle/>
          <a:p>
            <a:r>
              <a:rPr lang="en-US" sz="4000" dirty="0" smtClean="0"/>
              <a:t>GC Climate Extremes </a:t>
            </a:r>
            <a:endParaRPr lang="en-US" sz="4000" dirty="0"/>
          </a:p>
        </p:txBody>
      </p:sp>
    </p:spTree>
    <p:extLst>
      <p:ext uri="{BB962C8B-B14F-4D97-AF65-F5344CB8AC3E}">
        <p14:creationId xmlns:p14="http://schemas.microsoft.com/office/powerpoint/2010/main" val="2348975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806896" y="1412776"/>
            <a:ext cx="8229600" cy="4525963"/>
          </a:xfrm>
        </p:spPr>
        <p:txBody>
          <a:bodyPr>
            <a:normAutofit/>
          </a:bodyPr>
          <a:lstStyle/>
          <a:p>
            <a:pPr>
              <a:spcAft>
                <a:spcPts val="1200"/>
              </a:spcAft>
            </a:pPr>
            <a:r>
              <a:rPr lang="en-CA" sz="2600" dirty="0" smtClean="0">
                <a:latin typeface="Arial" charset="0"/>
                <a:cs typeface="Arial Unicode MS" charset="0"/>
              </a:rPr>
              <a:t>White </a:t>
            </a:r>
            <a:r>
              <a:rPr lang="en-CA" sz="2600" dirty="0">
                <a:latin typeface="Arial" charset="0"/>
                <a:cs typeface="Arial Unicode MS" charset="0"/>
              </a:rPr>
              <a:t>paper drafts circulated to CLIVAR and GEWEX </a:t>
            </a:r>
            <a:r>
              <a:rPr lang="en-CA" sz="2600" dirty="0" smtClean="0">
                <a:latin typeface="Arial" charset="0"/>
                <a:cs typeface="Arial Unicode MS" charset="0"/>
              </a:rPr>
              <a:t>SSGs in December 2013/January 2014</a:t>
            </a:r>
          </a:p>
          <a:p>
            <a:pPr>
              <a:spcAft>
                <a:spcPts val="1200"/>
              </a:spcAft>
            </a:pPr>
            <a:r>
              <a:rPr lang="en-CA" sz="2600" dirty="0" smtClean="0">
                <a:latin typeface="Arial" charset="0"/>
                <a:cs typeface="Arial Unicode MS" charset="0"/>
              </a:rPr>
              <a:t>Revised </a:t>
            </a:r>
            <a:r>
              <a:rPr lang="en-CA" sz="2600" dirty="0">
                <a:latin typeface="Arial" charset="0"/>
                <a:cs typeface="Arial Unicode MS" charset="0"/>
              </a:rPr>
              <a:t>draft posted </a:t>
            </a:r>
            <a:r>
              <a:rPr lang="en-CA" sz="2600" dirty="0" smtClean="0">
                <a:latin typeface="Arial" charset="0"/>
                <a:cs typeface="Arial Unicode MS" charset="0"/>
              </a:rPr>
              <a:t>February 2014</a:t>
            </a:r>
            <a:r>
              <a:rPr lang="en-CA" sz="2600" dirty="0">
                <a:latin typeface="Arial" charset="0"/>
                <a:cs typeface="Arial Unicode MS" charset="0"/>
              </a:rPr>
              <a:t> </a:t>
            </a:r>
            <a:r>
              <a:rPr lang="en-CA" sz="2600" dirty="0" smtClean="0">
                <a:latin typeface="Arial" charset="0"/>
                <a:cs typeface="Arial Unicode MS" charset="0"/>
              </a:rPr>
              <a:t>and circulated </a:t>
            </a:r>
            <a:r>
              <a:rPr lang="en-CA" sz="2600" dirty="0">
                <a:latin typeface="Arial" charset="0"/>
                <a:cs typeface="Arial Unicode MS" charset="0"/>
              </a:rPr>
              <a:t>to US CLIVAR community for comments May 2014</a:t>
            </a:r>
          </a:p>
          <a:p>
            <a:pPr>
              <a:spcAft>
                <a:spcPts val="1200"/>
              </a:spcAft>
            </a:pPr>
            <a:r>
              <a:rPr lang="en-CA" sz="2600" dirty="0" smtClean="0">
                <a:latin typeface="Arial" charset="0"/>
                <a:cs typeface="Arial Unicode MS" charset="0"/>
              </a:rPr>
              <a:t>Currently </a:t>
            </a:r>
            <a:r>
              <a:rPr lang="en-CA" sz="2600" dirty="0">
                <a:latin typeface="Arial" charset="0"/>
                <a:cs typeface="Arial Unicode MS" charset="0"/>
              </a:rPr>
              <a:t>developing more detailed implementation </a:t>
            </a:r>
            <a:r>
              <a:rPr lang="en-CA" sz="2600" dirty="0" smtClean="0">
                <a:latin typeface="Arial" charset="0"/>
                <a:cs typeface="Arial Unicode MS" charset="0"/>
              </a:rPr>
              <a:t>plan</a:t>
            </a:r>
          </a:p>
          <a:p>
            <a:pPr>
              <a:spcAft>
                <a:spcPts val="1200"/>
              </a:spcAft>
            </a:pPr>
            <a:r>
              <a:rPr lang="en-CA" sz="2600" dirty="0" smtClean="0">
                <a:latin typeface="Arial" charset="0"/>
                <a:cs typeface="Arial Unicode MS" charset="0"/>
              </a:rPr>
              <a:t>Need input from this meeting w.r.t. implementation</a:t>
            </a:r>
            <a:endParaRPr lang="en-CA" sz="2600" dirty="0">
              <a:latin typeface="Arial" charset="0"/>
              <a:cs typeface="Arial Unicode MS" charset="0"/>
            </a:endParaRPr>
          </a:p>
        </p:txBody>
      </p:sp>
      <p:sp>
        <p:nvSpPr>
          <p:cNvPr id="5" name="TextBox 4"/>
          <p:cNvSpPr txBox="1"/>
          <p:nvPr/>
        </p:nvSpPr>
        <p:spPr>
          <a:xfrm>
            <a:off x="154332" y="401968"/>
            <a:ext cx="3157986" cy="707886"/>
          </a:xfrm>
          <a:prstGeom prst="rect">
            <a:avLst/>
          </a:prstGeom>
          <a:noFill/>
        </p:spPr>
        <p:txBody>
          <a:bodyPr wrap="none" rtlCol="0">
            <a:spAutoFit/>
          </a:bodyPr>
          <a:lstStyle/>
          <a:p>
            <a:r>
              <a:rPr lang="en-US" sz="4000" dirty="0" smtClean="0">
                <a:latin typeface="Calibri"/>
                <a:cs typeface="Calibri"/>
              </a:rPr>
              <a:t>Current status</a:t>
            </a:r>
            <a:endParaRPr lang="en-US" sz="4000" dirty="0">
              <a:latin typeface="Calibri"/>
              <a:cs typeface="Calibri"/>
            </a:endParaRPr>
          </a:p>
        </p:txBody>
      </p:sp>
      <p:sp>
        <p:nvSpPr>
          <p:cNvPr id="6" name="Slide Number Placeholder 1"/>
          <p:cNvSpPr>
            <a:spLocks noGrp="1"/>
          </p:cNvSpPr>
          <p:nvPr>
            <p:ph type="sldNum" sz="quarter" idx="4294967295"/>
          </p:nvPr>
        </p:nvSpPr>
        <p:spPr>
          <a:xfrm>
            <a:off x="7010400" y="6492875"/>
            <a:ext cx="2133600" cy="365125"/>
          </a:xfrm>
          <a:prstGeom prst="rect">
            <a:avLst/>
          </a:prstGeom>
        </p:spPr>
        <p:txBody>
          <a:bodyPr/>
          <a:lstStyle/>
          <a:p>
            <a:fld id="{5F282949-5950-0546-8B5E-6B8B05C6E29B}" type="slidenum">
              <a:rPr lang="en-US" smtClean="0"/>
              <a:t>4</a:t>
            </a:fld>
            <a:endParaRPr lang="en-US" dirty="0"/>
          </a:p>
        </p:txBody>
      </p:sp>
    </p:spTree>
    <p:extLst>
      <p:ext uri="{BB962C8B-B14F-4D97-AF65-F5344CB8AC3E}">
        <p14:creationId xmlns:p14="http://schemas.microsoft.com/office/powerpoint/2010/main" val="24698842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34888" y="274638"/>
            <a:ext cx="8229600" cy="1143000"/>
          </a:xfrm>
        </p:spPr>
        <p:txBody>
          <a:bodyPr/>
          <a:lstStyle/>
          <a:p>
            <a:r>
              <a:rPr lang="en-CA" altLang="en-US" dirty="0" smtClean="0"/>
              <a:t>Key scientific questions</a:t>
            </a:r>
            <a:endParaRPr lang="en-US" altLang="en-US" dirty="0" smtClean="0"/>
          </a:p>
        </p:txBody>
      </p:sp>
      <p:sp>
        <p:nvSpPr>
          <p:cNvPr id="24579" name="Rectangle 3"/>
          <p:cNvSpPr>
            <a:spLocks noChangeArrowheads="1"/>
          </p:cNvSpPr>
          <p:nvPr/>
        </p:nvSpPr>
        <p:spPr bwMode="auto">
          <a:xfrm>
            <a:off x="755576" y="1340768"/>
            <a:ext cx="8136904"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lr>
                <a:srgbClr val="FF0000"/>
              </a:buClr>
              <a:buSzPct val="120000"/>
              <a:buChar char="•"/>
              <a:defRPr kumimoji="1" sz="2400">
                <a:solidFill>
                  <a:schemeClr val="tx1"/>
                </a:solidFill>
                <a:latin typeface="Arial" charset="0"/>
                <a:ea typeface="Arial Unicode MS" pitchFamily="34" charset="-128"/>
                <a:cs typeface="Arial Unicode MS" pitchFamily="34" charset="-128"/>
              </a:defRPr>
            </a:lvl1pPr>
            <a:lvl2pPr marL="742950" indent="-285750" eaLnBrk="0" hangingPunct="0">
              <a:spcBef>
                <a:spcPct val="20000"/>
              </a:spcBef>
              <a:buClr>
                <a:srgbClr val="3A601B"/>
              </a:buClr>
              <a:buFont typeface="Arial" charset="0"/>
              <a:buChar char="–"/>
              <a:defRPr kumimoji="1" sz="2000">
                <a:solidFill>
                  <a:schemeClr val="tx1"/>
                </a:solidFill>
                <a:latin typeface="Arial" charset="0"/>
                <a:ea typeface="Arial Unicode MS" pitchFamily="34" charset="-128"/>
                <a:cs typeface="Arial Unicode MS" pitchFamily="34" charset="-128"/>
              </a:defRPr>
            </a:lvl2pPr>
            <a:lvl3pPr marL="1143000" indent="-228600" eaLnBrk="0" hangingPunct="0">
              <a:spcBef>
                <a:spcPct val="20000"/>
              </a:spcBef>
              <a:buClr>
                <a:srgbClr val="C8A200"/>
              </a:buClr>
              <a:buFont typeface="Arial" charset="0"/>
              <a:buChar char="▪"/>
              <a:defRPr kumimoji="1" sz="2400">
                <a:solidFill>
                  <a:schemeClr val="tx1"/>
                </a:solidFill>
                <a:latin typeface="Arial" charset="0"/>
                <a:ea typeface="Arial Unicode MS" pitchFamily="34" charset="-128"/>
                <a:cs typeface="Arial Unicode MS" pitchFamily="34" charset="-128"/>
              </a:defRPr>
            </a:lvl3pPr>
            <a:lvl4pPr marL="1600200" indent="-228600" eaLnBrk="0" hangingPunct="0">
              <a:spcBef>
                <a:spcPct val="20000"/>
              </a:spcBef>
              <a:buChar char="–"/>
              <a:defRPr kumimoji="1" sz="1600">
                <a:solidFill>
                  <a:schemeClr val="tx1"/>
                </a:solidFill>
                <a:latin typeface="Arial" charset="0"/>
                <a:ea typeface="Arial Unicode MS" pitchFamily="34" charset="-128"/>
                <a:cs typeface="Arial Unicode MS" pitchFamily="34" charset="-128"/>
              </a:defRPr>
            </a:lvl4pPr>
            <a:lvl5pPr marL="2057400" indent="-228600" eaLnBrk="0" hangingPunct="0">
              <a:spcBef>
                <a:spcPct val="20000"/>
              </a:spcBef>
              <a:buChar char="»"/>
              <a:defRPr kumimoji="1" sz="14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9pPr>
          </a:lstStyle>
          <a:p>
            <a:pPr marL="457200" indent="-457200" eaLnBrk="1" fontAlgn="base" hangingPunct="1">
              <a:spcBef>
                <a:spcPct val="0"/>
              </a:spcBef>
              <a:spcAft>
                <a:spcPct val="0"/>
              </a:spcAft>
              <a:buClrTx/>
              <a:buSzTx/>
              <a:buFont typeface="+mj-lt"/>
              <a:buAutoNum type="arabicPeriod"/>
            </a:pPr>
            <a:r>
              <a:rPr lang="en-CA" dirty="0" smtClean="0">
                <a:solidFill>
                  <a:srgbClr val="000000"/>
                </a:solidFill>
              </a:rPr>
              <a:t>How can we improve the collation, dissemination and quality of observations needed to assess extremes and what new observations do we need?</a:t>
            </a:r>
          </a:p>
          <a:p>
            <a:pPr marL="457200" indent="-457200" eaLnBrk="1" fontAlgn="base" hangingPunct="1">
              <a:spcBef>
                <a:spcPct val="0"/>
              </a:spcBef>
              <a:spcAft>
                <a:spcPct val="0"/>
              </a:spcAft>
              <a:buClrTx/>
              <a:buSzTx/>
              <a:buFont typeface="+mj-lt"/>
              <a:buAutoNum type="arabicPeriod"/>
            </a:pPr>
            <a:r>
              <a:rPr lang="en-US" altLang="en-US" dirty="0" smtClean="0">
                <a:solidFill>
                  <a:srgbClr val="000000"/>
                </a:solidFill>
              </a:rPr>
              <a:t>Can models be further improved to better simulate, predict and project extremes?</a:t>
            </a:r>
          </a:p>
          <a:p>
            <a:pPr marL="457200" indent="-457200" eaLnBrk="1" fontAlgn="base" hangingPunct="1">
              <a:spcBef>
                <a:spcPct val="0"/>
              </a:spcBef>
              <a:spcAft>
                <a:spcPct val="0"/>
              </a:spcAft>
              <a:buClrTx/>
              <a:buSzTx/>
              <a:buFont typeface="+mj-lt"/>
              <a:buAutoNum type="arabicPeriod"/>
            </a:pPr>
            <a:r>
              <a:rPr lang="en-CA" dirty="0" smtClean="0">
                <a:solidFill>
                  <a:srgbClr val="000000"/>
                </a:solidFill>
              </a:rPr>
              <a:t>What do we understand about the interactions between large-scale drivers and regional-scale land-surface feedbacks that affect extremes and how can these processes be improved in models?</a:t>
            </a:r>
          </a:p>
          <a:p>
            <a:pPr marL="457200" indent="-457200" eaLnBrk="1" fontAlgn="base" hangingPunct="1">
              <a:spcBef>
                <a:spcPct val="0"/>
              </a:spcBef>
              <a:spcAft>
                <a:spcPct val="0"/>
              </a:spcAft>
              <a:buClrTx/>
              <a:buSzTx/>
              <a:buFont typeface="+mj-lt"/>
              <a:buAutoNum type="arabicPeriod"/>
            </a:pPr>
            <a:r>
              <a:rPr lang="en-CA" dirty="0" smtClean="0">
                <a:solidFill>
                  <a:srgbClr val="000000"/>
                </a:solidFill>
              </a:rPr>
              <a:t>To what extent can detected changes in extremes be attributed to forcing external to the climate system and/or to internal factors such as modes of variability?</a:t>
            </a:r>
          </a:p>
          <a:p>
            <a:pPr eaLnBrk="1" fontAlgn="base" hangingPunct="1">
              <a:spcBef>
                <a:spcPct val="0"/>
              </a:spcBef>
              <a:spcAft>
                <a:spcPct val="0"/>
              </a:spcAft>
              <a:buClrTx/>
              <a:buSzTx/>
            </a:pPr>
            <a:endParaRPr lang="en-US" altLang="en-US" dirty="0" smtClean="0">
              <a:solidFill>
                <a:srgbClr val="000000"/>
              </a:solidFill>
            </a:endParaRPr>
          </a:p>
        </p:txBody>
      </p:sp>
    </p:spTree>
    <p:extLst>
      <p:ext uri="{BB962C8B-B14F-4D97-AF65-F5344CB8AC3E}">
        <p14:creationId xmlns:p14="http://schemas.microsoft.com/office/powerpoint/2010/main" val="27271165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35013" y="260350"/>
            <a:ext cx="8229600" cy="1143000"/>
          </a:xfrm>
        </p:spPr>
        <p:txBody>
          <a:bodyPr/>
          <a:lstStyle/>
          <a:p>
            <a:r>
              <a:rPr lang="en-CA" altLang="en-US" smtClean="0"/>
              <a:t>Key scientific questions (conn.)</a:t>
            </a:r>
            <a:endParaRPr lang="en-US" altLang="en-US" smtClean="0"/>
          </a:p>
        </p:txBody>
      </p:sp>
      <p:sp>
        <p:nvSpPr>
          <p:cNvPr id="25603" name="Rectangle 3"/>
          <p:cNvSpPr>
            <a:spLocks noChangeArrowheads="1"/>
          </p:cNvSpPr>
          <p:nvPr/>
        </p:nvSpPr>
        <p:spPr bwMode="auto">
          <a:xfrm>
            <a:off x="971550" y="1557338"/>
            <a:ext cx="792093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lr>
                <a:srgbClr val="FF0000"/>
              </a:buClr>
              <a:buSzPct val="120000"/>
              <a:buChar char="•"/>
              <a:defRPr kumimoji="1" sz="2400">
                <a:solidFill>
                  <a:schemeClr val="tx1"/>
                </a:solidFill>
                <a:latin typeface="Arial" charset="0"/>
                <a:ea typeface="Arial Unicode MS" pitchFamily="34" charset="-128"/>
                <a:cs typeface="Arial Unicode MS" pitchFamily="34" charset="-128"/>
              </a:defRPr>
            </a:lvl1pPr>
            <a:lvl2pPr marL="742950" indent="-285750" eaLnBrk="0" hangingPunct="0">
              <a:spcBef>
                <a:spcPct val="20000"/>
              </a:spcBef>
              <a:buClr>
                <a:srgbClr val="3A601B"/>
              </a:buClr>
              <a:buFont typeface="Arial" charset="0"/>
              <a:buChar char="–"/>
              <a:defRPr kumimoji="1" sz="2000">
                <a:solidFill>
                  <a:schemeClr val="tx1"/>
                </a:solidFill>
                <a:latin typeface="Arial" charset="0"/>
                <a:ea typeface="Arial Unicode MS" pitchFamily="34" charset="-128"/>
                <a:cs typeface="Arial Unicode MS" pitchFamily="34" charset="-128"/>
              </a:defRPr>
            </a:lvl2pPr>
            <a:lvl3pPr marL="1143000" indent="-228600" eaLnBrk="0" hangingPunct="0">
              <a:spcBef>
                <a:spcPct val="20000"/>
              </a:spcBef>
              <a:buClr>
                <a:srgbClr val="C8A200"/>
              </a:buClr>
              <a:buFont typeface="Arial" charset="0"/>
              <a:buChar char="▪"/>
              <a:defRPr kumimoji="1" sz="2400">
                <a:solidFill>
                  <a:schemeClr val="tx1"/>
                </a:solidFill>
                <a:latin typeface="Arial" charset="0"/>
                <a:ea typeface="Arial Unicode MS" pitchFamily="34" charset="-128"/>
                <a:cs typeface="Arial Unicode MS" pitchFamily="34" charset="-128"/>
              </a:defRPr>
            </a:lvl3pPr>
            <a:lvl4pPr marL="1600200" indent="-228600" eaLnBrk="0" hangingPunct="0">
              <a:spcBef>
                <a:spcPct val="20000"/>
              </a:spcBef>
              <a:buChar char="–"/>
              <a:defRPr kumimoji="1" sz="1600">
                <a:solidFill>
                  <a:schemeClr val="tx1"/>
                </a:solidFill>
                <a:latin typeface="Arial" charset="0"/>
                <a:ea typeface="Arial Unicode MS" pitchFamily="34" charset="-128"/>
                <a:cs typeface="Arial Unicode MS" pitchFamily="34" charset="-128"/>
              </a:defRPr>
            </a:lvl4pPr>
            <a:lvl5pPr marL="2057400" indent="-228600" eaLnBrk="0" hangingPunct="0">
              <a:spcBef>
                <a:spcPct val="20000"/>
              </a:spcBef>
              <a:buChar char="»"/>
              <a:defRPr kumimoji="1" sz="14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kumimoji="1" sz="1400">
                <a:solidFill>
                  <a:schemeClr val="tx1"/>
                </a:solidFill>
                <a:latin typeface="Arial" charset="0"/>
                <a:ea typeface="Arial Unicode MS" pitchFamily="34" charset="-128"/>
                <a:cs typeface="Arial Unicode MS" pitchFamily="34" charset="-128"/>
              </a:defRPr>
            </a:lvl9pPr>
          </a:lstStyle>
          <a:p>
            <a:pPr marL="457200" indent="-457200" eaLnBrk="1" fontAlgn="base" hangingPunct="1">
              <a:spcBef>
                <a:spcPct val="0"/>
              </a:spcBef>
              <a:spcAft>
                <a:spcPct val="0"/>
              </a:spcAft>
              <a:buClrTx/>
              <a:buSzTx/>
              <a:buFont typeface="+mj-lt"/>
              <a:buAutoNum type="arabicPeriod" startAt="5"/>
            </a:pPr>
            <a:r>
              <a:rPr lang="en-CA" dirty="0" smtClean="0">
                <a:solidFill>
                  <a:srgbClr val="000000"/>
                </a:solidFill>
              </a:rPr>
              <a:t>What factors have contributed to the risk of a particular observed event?</a:t>
            </a:r>
          </a:p>
          <a:p>
            <a:pPr marL="457200" indent="-457200" eaLnBrk="1" fontAlgn="base" hangingPunct="1">
              <a:spcBef>
                <a:spcPct val="0"/>
              </a:spcBef>
              <a:spcAft>
                <a:spcPct val="0"/>
              </a:spcAft>
              <a:buClrTx/>
              <a:buSzTx/>
              <a:buFont typeface="+mj-lt"/>
              <a:buAutoNum type="arabicPeriod" startAt="5"/>
            </a:pPr>
            <a:r>
              <a:rPr lang="en-CA" dirty="0" smtClean="0">
                <a:solidFill>
                  <a:srgbClr val="000000"/>
                </a:solidFill>
              </a:rPr>
              <a:t>How has drought changed in the past and what were the causes, and how will it change in the future?</a:t>
            </a:r>
          </a:p>
          <a:p>
            <a:pPr marL="457200" indent="-457200" eaLnBrk="1" fontAlgn="base" hangingPunct="1">
              <a:spcBef>
                <a:spcPct val="0"/>
              </a:spcBef>
              <a:spcAft>
                <a:spcPct val="0"/>
              </a:spcAft>
              <a:buClrTx/>
              <a:buSzTx/>
              <a:buFont typeface="+mj-lt"/>
              <a:buAutoNum type="arabicPeriod" startAt="5"/>
            </a:pPr>
            <a:r>
              <a:rPr lang="en-CA" dirty="0" smtClean="0">
                <a:solidFill>
                  <a:srgbClr val="000000"/>
                </a:solidFill>
              </a:rPr>
              <a:t>Are changes in the frequency and intensity of extremes predictable at seasonal to decadal scale and if so, how can we best realize that potential, and how can society best use such forecasts? </a:t>
            </a:r>
            <a:endParaRPr lang="en-US" altLang="en-US" dirty="0" smtClean="0">
              <a:solidFill>
                <a:srgbClr val="000000"/>
              </a:solidFill>
            </a:endParaRPr>
          </a:p>
          <a:p>
            <a:pPr marL="457200" indent="-457200" eaLnBrk="1" fontAlgn="base" hangingPunct="1">
              <a:spcBef>
                <a:spcPct val="0"/>
              </a:spcBef>
              <a:spcAft>
                <a:spcPct val="0"/>
              </a:spcAft>
              <a:buClrTx/>
              <a:buSzTx/>
              <a:buFont typeface="+mj-lt"/>
              <a:buAutoNum type="arabicPeriod" startAt="5"/>
            </a:pPr>
            <a:r>
              <a:rPr lang="en-CA" dirty="0" smtClean="0">
                <a:solidFill>
                  <a:srgbClr val="000000"/>
                </a:solidFill>
              </a:rPr>
              <a:t>How will large-scale phenomena such as monsoons and modes of variability change in the future, and how will this affect extremes?</a:t>
            </a:r>
          </a:p>
        </p:txBody>
      </p:sp>
    </p:spTree>
    <p:extLst>
      <p:ext uri="{BB962C8B-B14F-4D97-AF65-F5344CB8AC3E}">
        <p14:creationId xmlns:p14="http://schemas.microsoft.com/office/powerpoint/2010/main" val="24312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CLIVAR Contribution</a:t>
            </a:r>
            <a:endParaRPr lang="en-US" dirty="0"/>
          </a:p>
        </p:txBody>
      </p:sp>
      <p:sp>
        <p:nvSpPr>
          <p:cNvPr id="4" name="TextBox 3"/>
          <p:cNvSpPr txBox="1"/>
          <p:nvPr/>
        </p:nvSpPr>
        <p:spPr>
          <a:xfrm>
            <a:off x="1115616" y="1916832"/>
            <a:ext cx="7488832" cy="2677656"/>
          </a:xfrm>
          <a:prstGeom prst="rect">
            <a:avLst/>
          </a:prstGeom>
          <a:noFill/>
        </p:spPr>
        <p:txBody>
          <a:bodyPr wrap="square" rtlCol="0">
            <a:spAutoFit/>
          </a:bodyPr>
          <a:lstStyle/>
          <a:p>
            <a:pPr marL="342900" indent="-342900">
              <a:buFont typeface="Arial"/>
              <a:buChar char="•"/>
            </a:pPr>
            <a:r>
              <a:rPr lang="en-US" sz="2800" dirty="0" smtClean="0"/>
              <a:t>CLIVAR has a role to contribute to all questions (except perhaps Q3 on land-surface interactions)</a:t>
            </a:r>
          </a:p>
          <a:p>
            <a:pPr marL="342900" indent="-342900">
              <a:buFont typeface="Arial"/>
              <a:buChar char="•"/>
            </a:pPr>
            <a:r>
              <a:rPr lang="en-US" sz="2800" dirty="0" smtClean="0"/>
              <a:t>Links to ETCCDI, GSOP, Monsoons, regional panels</a:t>
            </a:r>
          </a:p>
          <a:p>
            <a:pPr marL="342900" indent="-342900">
              <a:buFont typeface="Arial"/>
              <a:buChar char="•"/>
            </a:pPr>
            <a:r>
              <a:rPr lang="en-US" sz="2800" dirty="0" smtClean="0"/>
              <a:t>Links to other </a:t>
            </a:r>
            <a:r>
              <a:rPr lang="en-US" sz="2800" dirty="0"/>
              <a:t>R</a:t>
            </a:r>
            <a:r>
              <a:rPr lang="en-US" sz="2800" dirty="0" smtClean="0"/>
              <a:t>esearch </a:t>
            </a:r>
            <a:r>
              <a:rPr lang="en-US" sz="2800" dirty="0"/>
              <a:t>F</a:t>
            </a:r>
            <a:r>
              <a:rPr lang="en-US" sz="2800" dirty="0" smtClean="0"/>
              <a:t>oci</a:t>
            </a:r>
            <a:endParaRPr lang="en-US" sz="2800" dirty="0"/>
          </a:p>
        </p:txBody>
      </p:sp>
    </p:spTree>
    <p:extLst>
      <p:ext uri="{BB962C8B-B14F-4D97-AF65-F5344CB8AC3E}">
        <p14:creationId xmlns:p14="http://schemas.microsoft.com/office/powerpoint/2010/main" val="24793374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233210-FD1D-4643-A408-4B2BDEE02D8B}" type="slidenum">
              <a:rPr lang="en-US" smtClean="0">
                <a:latin typeface="Franklin Gothic Book"/>
              </a:rPr>
              <a:pPr/>
              <a:t>8</a:t>
            </a:fld>
            <a:endParaRPr lang="en-US">
              <a:latin typeface="Franklin Gothic Book"/>
            </a:endParaRPr>
          </a:p>
        </p:txBody>
      </p:sp>
      <p:sp>
        <p:nvSpPr>
          <p:cNvPr id="6" name="TextBox 5"/>
          <p:cNvSpPr txBox="1"/>
          <p:nvPr/>
        </p:nvSpPr>
        <p:spPr>
          <a:xfrm>
            <a:off x="971600" y="1700808"/>
            <a:ext cx="7704856" cy="4785926"/>
          </a:xfrm>
          <a:prstGeom prst="rect">
            <a:avLst/>
          </a:prstGeom>
          <a:noFill/>
        </p:spPr>
        <p:txBody>
          <a:bodyPr wrap="square" rtlCol="0">
            <a:spAutoFit/>
          </a:bodyPr>
          <a:lstStyle/>
          <a:p>
            <a:r>
              <a:rPr lang="en-US" sz="2400" b="1" i="1" dirty="0" smtClean="0"/>
              <a:t>Implementations</a:t>
            </a:r>
            <a:endParaRPr lang="en-US" sz="2400" i="1" dirty="0" smtClean="0">
              <a:solidFill>
                <a:srgbClr val="FF0000"/>
              </a:solidFill>
            </a:endParaRPr>
          </a:p>
          <a:p>
            <a:pPr marL="342900" indent="-342900">
              <a:buFont typeface="Arial"/>
              <a:buChar char="•"/>
            </a:pPr>
            <a:r>
              <a:rPr lang="de-CH" sz="2400" b="1" dirty="0" err="1" smtClean="0"/>
              <a:t>Two</a:t>
            </a:r>
            <a:r>
              <a:rPr lang="de-CH" sz="2400" b="1" dirty="0" smtClean="0"/>
              <a:t> </a:t>
            </a:r>
            <a:r>
              <a:rPr lang="de-CH" sz="2400" b="1" dirty="0" err="1" smtClean="0"/>
              <a:t>sessions</a:t>
            </a:r>
            <a:r>
              <a:rPr lang="de-CH" sz="2400" b="1" dirty="0" smtClean="0"/>
              <a:t> </a:t>
            </a:r>
            <a:r>
              <a:rPr lang="de-CH" sz="2400" b="1" dirty="0" err="1" smtClean="0"/>
              <a:t>related</a:t>
            </a:r>
            <a:r>
              <a:rPr lang="de-CH" sz="2400" b="1" dirty="0" smtClean="0"/>
              <a:t> </a:t>
            </a:r>
            <a:r>
              <a:rPr lang="de-CH" sz="2400" b="1" dirty="0" err="1" smtClean="0"/>
              <a:t>to</a:t>
            </a:r>
            <a:r>
              <a:rPr lang="de-CH" sz="2400" b="1" dirty="0" smtClean="0"/>
              <a:t> extremes </a:t>
            </a:r>
            <a:r>
              <a:rPr lang="de-CH" sz="2400" b="1" dirty="0" err="1" smtClean="0"/>
              <a:t>research</a:t>
            </a:r>
            <a:r>
              <a:rPr lang="de-CH" sz="2400" b="1" dirty="0" smtClean="0"/>
              <a:t> </a:t>
            </a:r>
            <a:r>
              <a:rPr lang="de-CH" sz="2400" b="1" dirty="0" err="1" smtClean="0"/>
              <a:t>at</a:t>
            </a:r>
            <a:r>
              <a:rPr lang="de-CH" sz="2400" b="1" dirty="0" smtClean="0"/>
              <a:t> GEWEX Science Conference (</a:t>
            </a:r>
            <a:r>
              <a:rPr lang="de-CH" sz="2400" b="1" dirty="0" err="1" smtClean="0"/>
              <a:t>July</a:t>
            </a:r>
            <a:r>
              <a:rPr lang="de-CH" sz="2400" b="1" dirty="0" smtClean="0"/>
              <a:t> 2014, The </a:t>
            </a:r>
            <a:r>
              <a:rPr lang="de-CH" sz="2400" b="1" dirty="0" err="1" smtClean="0"/>
              <a:t>Hague</a:t>
            </a:r>
            <a:r>
              <a:rPr lang="de-CH" sz="2400" b="1" dirty="0" smtClean="0"/>
              <a:t>, </a:t>
            </a:r>
            <a:r>
              <a:rPr lang="de-CH" sz="2400" b="1" dirty="0" err="1" smtClean="0"/>
              <a:t>Netherlands</a:t>
            </a:r>
            <a:r>
              <a:rPr lang="de-CH" sz="2400" b="1" dirty="0" smtClean="0"/>
              <a:t>)</a:t>
            </a:r>
          </a:p>
          <a:p>
            <a:pPr marL="1090613" lvl="1" indent="-635000">
              <a:spcAft>
                <a:spcPts val="200"/>
              </a:spcAft>
              <a:buFont typeface="Arial"/>
              <a:buChar char="•"/>
            </a:pPr>
            <a:r>
              <a:rPr lang="en-AU" sz="2400" dirty="0" err="1" smtClean="0">
                <a:solidFill>
                  <a:srgbClr val="000000"/>
                </a:solidFill>
                <a:latin typeface="Arial"/>
                <a:cs typeface="Arial"/>
              </a:rPr>
              <a:t>Modeling</a:t>
            </a:r>
            <a:r>
              <a:rPr lang="en-AU" sz="2400" dirty="0" smtClean="0">
                <a:solidFill>
                  <a:srgbClr val="000000"/>
                </a:solidFill>
                <a:latin typeface="Arial"/>
                <a:cs typeface="Arial"/>
              </a:rPr>
              <a:t>, predicting, and attributing climate extremes </a:t>
            </a:r>
            <a:r>
              <a:rPr lang="en-AU" dirty="0" smtClean="0">
                <a:solidFill>
                  <a:srgbClr val="000000"/>
                </a:solidFill>
                <a:latin typeface="Arial"/>
                <a:cs typeface="Arial"/>
              </a:rPr>
              <a:t>(</a:t>
            </a:r>
            <a:r>
              <a:rPr lang="en-AU" dirty="0" err="1" smtClean="0">
                <a:solidFill>
                  <a:srgbClr val="000000"/>
                </a:solidFill>
                <a:latin typeface="Arial"/>
                <a:cs typeface="Arial"/>
              </a:rPr>
              <a:t>Hegerl</a:t>
            </a:r>
            <a:r>
              <a:rPr lang="en-AU" dirty="0" smtClean="0">
                <a:solidFill>
                  <a:srgbClr val="000000"/>
                </a:solidFill>
                <a:latin typeface="Arial"/>
                <a:cs typeface="Arial"/>
              </a:rPr>
              <a:t>, </a:t>
            </a:r>
            <a:r>
              <a:rPr lang="en-AU" dirty="0" err="1" smtClean="0">
                <a:solidFill>
                  <a:srgbClr val="000000"/>
                </a:solidFill>
                <a:latin typeface="Arial"/>
                <a:cs typeface="Arial"/>
              </a:rPr>
              <a:t>Scaife</a:t>
            </a:r>
            <a:r>
              <a:rPr lang="en-AU" dirty="0" smtClean="0">
                <a:solidFill>
                  <a:srgbClr val="000000"/>
                </a:solidFill>
                <a:latin typeface="Arial"/>
                <a:cs typeface="Arial"/>
              </a:rPr>
              <a:t>, Seneviratne) </a:t>
            </a:r>
            <a:endParaRPr lang="en-US" dirty="0" smtClean="0">
              <a:solidFill>
                <a:srgbClr val="000000"/>
              </a:solidFill>
              <a:latin typeface="Arial"/>
              <a:cs typeface="Arial"/>
            </a:endParaRPr>
          </a:p>
          <a:p>
            <a:pPr marL="1090613" lvl="1" indent="-635000">
              <a:spcAft>
                <a:spcPts val="200"/>
              </a:spcAft>
              <a:buFont typeface="Arial"/>
              <a:buChar char="•"/>
            </a:pPr>
            <a:r>
              <a:rPr lang="en-AU" sz="2400" dirty="0" smtClean="0">
                <a:solidFill>
                  <a:srgbClr val="000000"/>
                </a:solidFill>
                <a:latin typeface="Calibri"/>
                <a:cs typeface="Calibri"/>
              </a:rPr>
              <a:t>Observations and changes in climate extremes</a:t>
            </a:r>
            <a:r>
              <a:rPr lang="en-AU" sz="2400" b="1" dirty="0" smtClean="0">
                <a:solidFill>
                  <a:srgbClr val="000000"/>
                </a:solidFill>
                <a:latin typeface="Calibri"/>
                <a:cs typeface="Calibri"/>
              </a:rPr>
              <a:t>                    </a:t>
            </a:r>
            <a:r>
              <a:rPr lang="en-AU" dirty="0" smtClean="0">
                <a:solidFill>
                  <a:srgbClr val="000000"/>
                </a:solidFill>
                <a:latin typeface="Calibri"/>
                <a:cs typeface="Calibri"/>
              </a:rPr>
              <a:t>(Zhang, Stewart, </a:t>
            </a:r>
            <a:r>
              <a:rPr lang="en-AU" dirty="0" err="1" smtClean="0">
                <a:solidFill>
                  <a:srgbClr val="000000"/>
                </a:solidFill>
                <a:latin typeface="Calibri"/>
                <a:cs typeface="Calibri"/>
              </a:rPr>
              <a:t>Zolina</a:t>
            </a:r>
            <a:r>
              <a:rPr lang="en-AU" dirty="0" smtClean="0">
                <a:solidFill>
                  <a:srgbClr val="000000"/>
                </a:solidFill>
                <a:latin typeface="Calibri"/>
                <a:cs typeface="Calibri"/>
              </a:rPr>
              <a:t>) </a:t>
            </a:r>
            <a:endParaRPr lang="en-US" dirty="0">
              <a:solidFill>
                <a:srgbClr val="000000"/>
              </a:solidFill>
              <a:latin typeface="Calibri"/>
              <a:cs typeface="Calibri"/>
            </a:endParaRPr>
          </a:p>
          <a:p>
            <a:pPr marL="342900" indent="-342900">
              <a:spcAft>
                <a:spcPts val="200"/>
              </a:spcAft>
              <a:buFont typeface="Arial"/>
              <a:buChar char="•"/>
            </a:pPr>
            <a:r>
              <a:rPr lang="en-US" sz="2400" b="1" dirty="0" smtClean="0">
                <a:solidFill>
                  <a:srgbClr val="000000"/>
                </a:solidFill>
                <a:latin typeface="Calibri"/>
                <a:cs typeface="Calibri"/>
              </a:rPr>
              <a:t>Sessions within </a:t>
            </a:r>
            <a:r>
              <a:rPr lang="en-US" sz="2400" b="1" dirty="0" err="1" smtClean="0">
                <a:solidFill>
                  <a:srgbClr val="000000"/>
                </a:solidFill>
                <a:latin typeface="Calibri"/>
                <a:cs typeface="Calibri"/>
              </a:rPr>
              <a:t>PanGEWEX</a:t>
            </a:r>
            <a:r>
              <a:rPr lang="en-US" sz="2400" b="1" dirty="0" smtClean="0">
                <a:solidFill>
                  <a:srgbClr val="000000"/>
                </a:solidFill>
                <a:latin typeface="Calibri"/>
                <a:cs typeface="Calibri"/>
              </a:rPr>
              <a:t> and </a:t>
            </a:r>
            <a:r>
              <a:rPr lang="en-US" sz="2400" b="1" dirty="0" err="1" smtClean="0">
                <a:solidFill>
                  <a:srgbClr val="000000"/>
                </a:solidFill>
                <a:latin typeface="Calibri"/>
                <a:cs typeface="Calibri"/>
              </a:rPr>
              <a:t>PanCLIVAR</a:t>
            </a:r>
            <a:r>
              <a:rPr lang="en-US" sz="2400" b="1" dirty="0" smtClean="0">
                <a:solidFill>
                  <a:srgbClr val="000000"/>
                </a:solidFill>
                <a:latin typeface="Calibri"/>
                <a:cs typeface="Calibri"/>
              </a:rPr>
              <a:t> meetings</a:t>
            </a:r>
            <a:endParaRPr lang="de-CH" dirty="0" smtClean="0">
              <a:latin typeface="Calibri"/>
              <a:cs typeface="Calibri"/>
            </a:endParaRPr>
          </a:p>
          <a:p>
            <a:pPr marL="342900" indent="-342900">
              <a:buFont typeface="Arial"/>
              <a:buChar char="•"/>
            </a:pPr>
            <a:r>
              <a:rPr lang="de-CH" sz="2400" b="1" dirty="0" smtClean="0">
                <a:latin typeface="Calibri"/>
                <a:cs typeface="Calibri"/>
              </a:rPr>
              <a:t>WCRP </a:t>
            </a:r>
            <a:r>
              <a:rPr lang="de-CH" sz="2400" b="1" dirty="0" err="1" smtClean="0">
                <a:latin typeface="Calibri"/>
                <a:cs typeface="Calibri"/>
              </a:rPr>
              <a:t>summer</a:t>
            </a:r>
            <a:r>
              <a:rPr lang="de-CH" sz="2400" b="1" dirty="0" smtClean="0">
                <a:latin typeface="Calibri"/>
                <a:cs typeface="Calibri"/>
              </a:rPr>
              <a:t> </a:t>
            </a:r>
            <a:r>
              <a:rPr lang="de-CH" sz="2400" b="1" dirty="0" err="1" smtClean="0">
                <a:latin typeface="Calibri"/>
                <a:cs typeface="Calibri"/>
              </a:rPr>
              <a:t>school</a:t>
            </a:r>
            <a:r>
              <a:rPr lang="de-CH" sz="2400" b="1" dirty="0" smtClean="0">
                <a:latin typeface="Calibri"/>
                <a:cs typeface="Calibri"/>
              </a:rPr>
              <a:t> on extremes (ICTP, </a:t>
            </a:r>
            <a:r>
              <a:rPr lang="de-CH" sz="2400" b="1" dirty="0" err="1" smtClean="0">
                <a:latin typeface="Calibri"/>
                <a:cs typeface="Calibri"/>
              </a:rPr>
              <a:t>July</a:t>
            </a:r>
            <a:r>
              <a:rPr lang="de-CH" sz="2400" b="1" dirty="0" smtClean="0">
                <a:latin typeface="Calibri"/>
                <a:cs typeface="Calibri"/>
              </a:rPr>
              <a:t> 2014, </a:t>
            </a:r>
            <a:r>
              <a:rPr lang="de-CH" sz="2400" b="1" dirty="0" err="1" smtClean="0">
                <a:latin typeface="Calibri"/>
                <a:cs typeface="Calibri"/>
              </a:rPr>
              <a:t>Trieste</a:t>
            </a:r>
            <a:r>
              <a:rPr lang="de-CH" sz="2400" b="1" dirty="0">
                <a:latin typeface="Calibri"/>
                <a:cs typeface="Calibri"/>
              </a:rPr>
              <a:t>)</a:t>
            </a:r>
            <a:r>
              <a:rPr lang="de-CH" sz="2400" b="1" dirty="0" smtClean="0">
                <a:latin typeface="Calibri"/>
                <a:cs typeface="Calibri"/>
              </a:rPr>
              <a:t> </a:t>
            </a:r>
            <a:r>
              <a:rPr lang="de-CH" dirty="0" err="1" smtClean="0">
                <a:latin typeface="Calibri"/>
                <a:cs typeface="Calibri"/>
              </a:rPr>
              <a:t>Organization</a:t>
            </a:r>
            <a:r>
              <a:rPr lang="de-CH" dirty="0" smtClean="0">
                <a:latin typeface="Calibri"/>
                <a:cs typeface="Calibri"/>
              </a:rPr>
              <a:t>: F. </a:t>
            </a:r>
            <a:r>
              <a:rPr lang="de-CH" dirty="0" err="1" smtClean="0">
                <a:latin typeface="Calibri"/>
                <a:cs typeface="Calibri"/>
              </a:rPr>
              <a:t>Zwiers</a:t>
            </a:r>
            <a:r>
              <a:rPr lang="de-CH" dirty="0" smtClean="0">
                <a:latin typeface="Calibri"/>
                <a:cs typeface="Calibri"/>
              </a:rPr>
              <a:t>, S. </a:t>
            </a:r>
            <a:r>
              <a:rPr lang="de-CH" dirty="0" err="1" smtClean="0">
                <a:latin typeface="Calibri"/>
                <a:cs typeface="Calibri"/>
              </a:rPr>
              <a:t>Seneviratne</a:t>
            </a:r>
            <a:r>
              <a:rPr lang="de-CH" dirty="0" smtClean="0">
                <a:latin typeface="Calibri"/>
                <a:cs typeface="Calibri"/>
              </a:rPr>
              <a:t> </a:t>
            </a:r>
            <a:r>
              <a:rPr lang="en-CA" dirty="0" smtClean="0">
                <a:latin typeface="Calibri"/>
                <a:cs typeface="Calibri"/>
              </a:rPr>
              <a:t>with support from a steering committee and WCRP</a:t>
            </a:r>
            <a:endParaRPr lang="en-US" dirty="0">
              <a:latin typeface="Calibri"/>
              <a:cs typeface="Calibri"/>
            </a:endParaRPr>
          </a:p>
          <a:p>
            <a:pPr marL="284400" indent="-285750">
              <a:buFont typeface="Arial"/>
              <a:buChar char="•"/>
            </a:pPr>
            <a:endParaRPr lang="en-US" sz="2400" dirty="0"/>
          </a:p>
        </p:txBody>
      </p:sp>
      <p:sp>
        <p:nvSpPr>
          <p:cNvPr id="8" name="TextBox 7"/>
          <p:cNvSpPr txBox="1"/>
          <p:nvPr/>
        </p:nvSpPr>
        <p:spPr>
          <a:xfrm>
            <a:off x="911619" y="401968"/>
            <a:ext cx="5604597" cy="707886"/>
          </a:xfrm>
          <a:prstGeom prst="rect">
            <a:avLst/>
          </a:prstGeom>
          <a:noFill/>
        </p:spPr>
        <p:txBody>
          <a:bodyPr wrap="square" rtlCol="0">
            <a:spAutoFit/>
          </a:bodyPr>
          <a:lstStyle/>
          <a:p>
            <a:r>
              <a:rPr lang="en-US" sz="4000" dirty="0" smtClean="0"/>
              <a:t>Actions underway</a:t>
            </a:r>
            <a:endParaRPr lang="en-US" sz="4000" dirty="0"/>
          </a:p>
        </p:txBody>
      </p:sp>
    </p:spTree>
    <p:extLst>
      <p:ext uri="{BB962C8B-B14F-4D97-AF65-F5344CB8AC3E}">
        <p14:creationId xmlns:p14="http://schemas.microsoft.com/office/powerpoint/2010/main" val="39681718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233210-FD1D-4643-A408-4B2BDEE02D8B}" type="slidenum">
              <a:rPr lang="en-US" smtClean="0">
                <a:latin typeface="Franklin Gothic Book"/>
              </a:rPr>
              <a:pPr/>
              <a:t>9</a:t>
            </a:fld>
            <a:endParaRPr lang="en-US">
              <a:latin typeface="Franklin Gothic Book"/>
            </a:endParaRPr>
          </a:p>
        </p:txBody>
      </p:sp>
      <p:sp>
        <p:nvSpPr>
          <p:cNvPr id="6" name="TextBox 5"/>
          <p:cNvSpPr txBox="1"/>
          <p:nvPr/>
        </p:nvSpPr>
        <p:spPr>
          <a:xfrm>
            <a:off x="755576" y="1412942"/>
            <a:ext cx="7992888" cy="4093428"/>
          </a:xfrm>
          <a:prstGeom prst="rect">
            <a:avLst/>
          </a:prstGeom>
          <a:noFill/>
        </p:spPr>
        <p:txBody>
          <a:bodyPr wrap="square" rtlCol="0">
            <a:spAutoFit/>
          </a:bodyPr>
          <a:lstStyle/>
          <a:p>
            <a:r>
              <a:rPr lang="en-US" sz="2400" b="1" i="1" dirty="0" smtClean="0"/>
              <a:t>Implementations (continued)</a:t>
            </a:r>
            <a:endParaRPr lang="en-US" sz="2400" i="1" dirty="0" smtClean="0">
              <a:solidFill>
                <a:srgbClr val="FF0000"/>
              </a:solidFill>
            </a:endParaRPr>
          </a:p>
          <a:p>
            <a:pPr marL="285750" indent="-285750">
              <a:buFontTx/>
              <a:buChar char="•"/>
            </a:pPr>
            <a:r>
              <a:rPr lang="en-CA" sz="2400" dirty="0" smtClean="0"/>
              <a:t>Climate Symposium 2014, (Darmstadt, Germany, 13-17 Oct 2014, a session on extremes by Francis </a:t>
            </a:r>
            <a:r>
              <a:rPr lang="en-CA" sz="2400" dirty="0" err="1" smtClean="0"/>
              <a:t>Zwiers</a:t>
            </a:r>
            <a:r>
              <a:rPr lang="en-CA" sz="2400" dirty="0" smtClean="0"/>
              <a:t> and Gabi </a:t>
            </a:r>
            <a:r>
              <a:rPr lang="en-CA" sz="2400" dirty="0" err="1" smtClean="0"/>
              <a:t>Hegerl</a:t>
            </a:r>
            <a:r>
              <a:rPr lang="en-CA" sz="2400" dirty="0" smtClean="0"/>
              <a:t>)</a:t>
            </a:r>
          </a:p>
          <a:p>
            <a:pPr marL="285750" indent="-285750">
              <a:buFontTx/>
              <a:buChar char="•"/>
            </a:pPr>
            <a:r>
              <a:rPr lang="en-US" sz="2400" dirty="0" smtClean="0"/>
              <a:t>International </a:t>
            </a:r>
            <a:r>
              <a:rPr lang="en-US" sz="2400" dirty="0"/>
              <a:t>Global </a:t>
            </a:r>
            <a:r>
              <a:rPr lang="en-US" sz="2400" dirty="0" smtClean="0"/>
              <a:t>Drought Information </a:t>
            </a:r>
            <a:r>
              <a:rPr lang="en-US" sz="2400" dirty="0"/>
              <a:t>System Workshop </a:t>
            </a:r>
            <a:r>
              <a:rPr lang="en-US" sz="2400" dirty="0" smtClean="0"/>
              <a:t>(GDIS, Caltech,11-13</a:t>
            </a:r>
            <a:r>
              <a:rPr lang="en-US" sz="2400" dirty="0"/>
              <a:t> </a:t>
            </a:r>
            <a:r>
              <a:rPr lang="en-US" sz="2400" dirty="0" smtClean="0"/>
              <a:t>December 2014)</a:t>
            </a:r>
            <a:endParaRPr lang="en-CA" sz="2400" dirty="0" smtClean="0"/>
          </a:p>
          <a:p>
            <a:pPr marL="285750" indent="-285750">
              <a:buFontTx/>
              <a:buChar char="•"/>
            </a:pPr>
            <a:r>
              <a:rPr lang="en-CA" sz="2400" dirty="0" smtClean="0"/>
              <a:t>Potential </a:t>
            </a:r>
            <a:r>
              <a:rPr lang="en-CA" sz="2400" b="1" dirty="0" smtClean="0"/>
              <a:t>data workshop </a:t>
            </a:r>
            <a:r>
              <a:rPr lang="en-CA" sz="2400" b="1" dirty="0"/>
              <a:t>in Australia </a:t>
            </a:r>
            <a:r>
              <a:rPr lang="en-CA" sz="2000" dirty="0" smtClean="0"/>
              <a:t>(Lisa Alexander, UNSW, Australia)</a:t>
            </a:r>
          </a:p>
          <a:p>
            <a:pPr marL="742950" lvl="1" indent="-285750">
              <a:buFontTx/>
              <a:buChar char="•"/>
            </a:pPr>
            <a:r>
              <a:rPr lang="en-CA" sz="2000" dirty="0" smtClean="0"/>
              <a:t>S</a:t>
            </a:r>
            <a:r>
              <a:rPr lang="en-CA" sz="2400" dirty="0" smtClean="0"/>
              <a:t>ome </a:t>
            </a:r>
            <a:r>
              <a:rPr lang="en-CA" sz="2400" dirty="0"/>
              <a:t>funding confirmed, details/scope </a:t>
            </a:r>
            <a:r>
              <a:rPr lang="en-CA" sz="2400" dirty="0" smtClean="0"/>
              <a:t>TBD, </a:t>
            </a:r>
            <a:r>
              <a:rPr lang="en-CA" sz="2400" dirty="0"/>
              <a:t>late 2014-early 2015)</a:t>
            </a:r>
          </a:p>
          <a:p>
            <a:pPr marL="284400" indent="-285750">
              <a:buFont typeface="Arial"/>
              <a:buChar char="•"/>
            </a:pPr>
            <a:endParaRPr lang="en-US" sz="2400" dirty="0"/>
          </a:p>
        </p:txBody>
      </p:sp>
      <p:sp>
        <p:nvSpPr>
          <p:cNvPr id="8" name="TextBox 7"/>
          <p:cNvSpPr txBox="1"/>
          <p:nvPr/>
        </p:nvSpPr>
        <p:spPr>
          <a:xfrm>
            <a:off x="912609" y="188640"/>
            <a:ext cx="4235455" cy="707886"/>
          </a:xfrm>
          <a:prstGeom prst="rect">
            <a:avLst/>
          </a:prstGeom>
          <a:noFill/>
        </p:spPr>
        <p:txBody>
          <a:bodyPr wrap="none" rtlCol="0">
            <a:spAutoFit/>
          </a:bodyPr>
          <a:lstStyle/>
          <a:p>
            <a:r>
              <a:rPr lang="en-US" sz="4000" dirty="0" smtClean="0"/>
              <a:t>Near term actions</a:t>
            </a:r>
            <a:endParaRPr lang="en-US" sz="4000" dirty="0"/>
          </a:p>
        </p:txBody>
      </p:sp>
    </p:spTree>
    <p:extLst>
      <p:ext uri="{BB962C8B-B14F-4D97-AF65-F5344CB8AC3E}">
        <p14:creationId xmlns:p14="http://schemas.microsoft.com/office/powerpoint/2010/main" val="18704862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322</TotalTime>
  <Words>886</Words>
  <Application>Microsoft Macintosh PowerPoint</Application>
  <PresentationFormat>On-screen Show (4:3)</PresentationFormat>
  <Paragraphs>69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Understanding and predicting weather and climate extremes: a WCRP Grand Challenge</vt:lpstr>
      <vt:lpstr>The challenge</vt:lpstr>
      <vt:lpstr>PowerPoint Presentation</vt:lpstr>
      <vt:lpstr>PowerPoint Presentation</vt:lpstr>
      <vt:lpstr>Key scientific questions</vt:lpstr>
      <vt:lpstr>Key scientific questions (conn.)</vt:lpstr>
      <vt:lpstr>CLIVAR Contribution</vt:lpstr>
      <vt:lpstr>PowerPoint Presentation</vt:lpstr>
      <vt:lpstr>PowerPoint Presentation</vt:lpstr>
      <vt:lpstr>PowerPoint Presentation</vt:lpstr>
      <vt:lpstr>PowerPoint Presentation</vt:lpstr>
      <vt:lpstr>PowerPoint Presentation</vt:lpstr>
    </vt:vector>
  </TitlesOfParts>
  <Company>Environment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predicting weather and climate extremes: a WCRP Grand Challenge</dc:title>
  <dc:creator>Zhang,Xuebin [Ontario]</dc:creator>
  <cp:lastModifiedBy>Lisa Alexander</cp:lastModifiedBy>
  <cp:revision>13</cp:revision>
  <dcterms:created xsi:type="dcterms:W3CDTF">2014-07-09T17:17:03Z</dcterms:created>
  <dcterms:modified xsi:type="dcterms:W3CDTF">2014-07-15T13:26:31Z</dcterms:modified>
</cp:coreProperties>
</file>